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g"/>
  <Override PartName="/ppt/media/image3.jpg" ContentType="image/jpg"/>
  <Override PartName="/ppt/media/image9.jpg" ContentType="image/jpg"/>
  <Override PartName="/ppt/media/image10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3.jpg" ContentType="image/jpg"/>
  <Override PartName="/ppt/media/image34.jpg" ContentType="image/jpg"/>
  <Override PartName="/ppt/media/image35.jpg" ContentType="image/jpg"/>
  <Override PartName="/ppt/notesSlides/notesSlide1.xml" ContentType="application/vnd.openxmlformats-officedocument.presentationml.notesSlide+xml"/>
  <Override PartName="/ppt/media/image36.jpg" ContentType="image/jpg"/>
  <Override PartName="/ppt/media/image38.jpg" ContentType="image/jpg"/>
  <Override PartName="/ppt/media/image39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6.jpg" ContentType="image/jpg"/>
  <Override PartName="/ppt/media/image49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2.jpg" ContentType="image/jpg"/>
  <Override PartName="/ppt/notesSlides/notesSlide2.xml" ContentType="application/vnd.openxmlformats-officedocument.presentationml.notesSlide+xml"/>
  <Override PartName="/ppt/media/image72.jpg" ContentType="image/jpg"/>
  <Override PartName="/ppt/media/image76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102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9.jpg" ContentType="image/jpg"/>
  <Override PartName="/ppt/media/image151.jpg" ContentType="image/jpg"/>
  <Override PartName="/ppt/notesSlides/notesSlide3.xml" ContentType="application/vnd.openxmlformats-officedocument.presentationml.notesSlide+xml"/>
  <Override PartName="/ppt/media/image152.jpg" ContentType="image/jpg"/>
  <Override PartName="/ppt/notesSlides/notesSlide4.xml" ContentType="application/vnd.openxmlformats-officedocument.presentationml.notesSlide+xml"/>
  <Override PartName="/ppt/media/image154.jpg" ContentType="image/jpg"/>
  <Override PartName="/ppt/media/image155.jpg" ContentType="image/jp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56" r:id="rId2"/>
    <p:sldId id="433" r:id="rId3"/>
    <p:sldId id="257" r:id="rId4"/>
    <p:sldId id="258" r:id="rId5"/>
    <p:sldId id="262" r:id="rId6"/>
    <p:sldId id="261" r:id="rId7"/>
    <p:sldId id="264" r:id="rId8"/>
    <p:sldId id="259" r:id="rId9"/>
    <p:sldId id="265" r:id="rId10"/>
    <p:sldId id="270" r:id="rId11"/>
    <p:sldId id="271" r:id="rId12"/>
    <p:sldId id="272" r:id="rId13"/>
    <p:sldId id="273" r:id="rId14"/>
    <p:sldId id="274" r:id="rId15"/>
    <p:sldId id="275" r:id="rId16"/>
    <p:sldId id="30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6" r:id="rId26"/>
    <p:sldId id="287" r:id="rId27"/>
    <p:sldId id="288" r:id="rId28"/>
    <p:sldId id="436" r:id="rId29"/>
    <p:sldId id="3199" r:id="rId30"/>
    <p:sldId id="3201" r:id="rId31"/>
    <p:sldId id="3204" r:id="rId32"/>
    <p:sldId id="3202" r:id="rId33"/>
    <p:sldId id="3203" r:id="rId34"/>
    <p:sldId id="3205" r:id="rId35"/>
    <p:sldId id="289" r:id="rId36"/>
    <p:sldId id="290" r:id="rId37"/>
    <p:sldId id="438" r:id="rId38"/>
    <p:sldId id="311" r:id="rId39"/>
    <p:sldId id="307" r:id="rId40"/>
    <p:sldId id="291" r:id="rId41"/>
    <p:sldId id="292" r:id="rId42"/>
    <p:sldId id="293" r:id="rId43"/>
    <p:sldId id="437" r:id="rId44"/>
    <p:sldId id="294" r:id="rId45"/>
    <p:sldId id="3207" r:id="rId46"/>
    <p:sldId id="296" r:id="rId47"/>
    <p:sldId id="434" r:id="rId48"/>
    <p:sldId id="299" r:id="rId49"/>
    <p:sldId id="303" r:id="rId50"/>
    <p:sldId id="301" r:id="rId51"/>
    <p:sldId id="298" r:id="rId52"/>
    <p:sldId id="300" r:id="rId53"/>
    <p:sldId id="428" r:id="rId54"/>
    <p:sldId id="430" r:id="rId55"/>
    <p:sldId id="432" r:id="rId56"/>
    <p:sldId id="314" r:id="rId57"/>
    <p:sldId id="427" r:id="rId5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407" autoAdjust="0"/>
  </p:normalViewPr>
  <p:slideViewPr>
    <p:cSldViewPr>
      <p:cViewPr varScale="1">
        <p:scale>
          <a:sx n="64" d="100"/>
          <a:sy n="64" d="100"/>
        </p:scale>
        <p:origin x="1426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7CA12-CF7B-4D0C-9E19-FE0F4C0DE106}" type="datetimeFigureOut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7320B-5514-473C-82A6-E2689D8241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154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ko.wikipedia.org/wiki/%EC%9D%B4%EC%82%B0%ED%99%94%EC%A7%88%EC%86%8C" TargetMode="External"/><Relationship Id="rId13" Type="http://schemas.openxmlformats.org/officeDocument/2006/relationships/hyperlink" Target="https://ko.wikipedia.org/wiki/%EC%A7%80%EB%A6%84" TargetMode="External"/><Relationship Id="rId3" Type="http://schemas.openxmlformats.org/officeDocument/2006/relationships/hyperlink" Target="https://ko.wikipedia.org/wiki/%EC%98%81%EC%96%B4" TargetMode="External"/><Relationship Id="rId7" Type="http://schemas.openxmlformats.org/officeDocument/2006/relationships/hyperlink" Target="https://ko.wikipedia.org/wiki/%EB%82%A9" TargetMode="External"/><Relationship Id="rId12" Type="http://schemas.openxmlformats.org/officeDocument/2006/relationships/hyperlink" Target="https://ko.wikipedia.org/wiki/%EA%B3%B5%EC%9E%A5" TargetMode="External"/><Relationship Id="rId2" Type="http://schemas.openxmlformats.org/officeDocument/2006/relationships/slide" Target="../slides/slide14.xml"/><Relationship Id="rId16" Type="http://schemas.openxmlformats.org/officeDocument/2006/relationships/hyperlink" Target="https://ko.wikipedia.org/wiki/%EC%97%90%EC%96%B4%EB%A1%9C%EC%A1%B8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ko.wikipedia.org/wiki/%EC%A7%88%EC%86%8C_%EC%82%B0%ED%99%94%EB%AC%BC" TargetMode="External"/><Relationship Id="rId11" Type="http://schemas.openxmlformats.org/officeDocument/2006/relationships/hyperlink" Target="https://ko.wikipedia.org/wiki/%EC%9E%90%EB%8F%99%EC%B0%A8" TargetMode="External"/><Relationship Id="rId5" Type="http://schemas.openxmlformats.org/officeDocument/2006/relationships/hyperlink" Target="https://ko.wikipedia.org/wiki/%EC%95%84%ED%99%A9%EC%82%B0%EA%B0%80%EC%8A%A4" TargetMode="External"/><Relationship Id="rId15" Type="http://schemas.openxmlformats.org/officeDocument/2006/relationships/hyperlink" Target="https://ko.wikipedia.org/wiki/%EB%A8%BC%EC%A7%80" TargetMode="External"/><Relationship Id="rId10" Type="http://schemas.openxmlformats.org/officeDocument/2006/relationships/hyperlink" Target="https://ko.wikipedia.org/wiki/%EC%9D%BC%EC%82%B0%ED%99%94_%ED%83%84%EC%86%8C" TargetMode="External"/><Relationship Id="rId4" Type="http://schemas.openxmlformats.org/officeDocument/2006/relationships/hyperlink" Target="https://ko.wikipedia.org/wiki/%EC%9E%85%EC%9E%90" TargetMode="External"/><Relationship Id="rId9" Type="http://schemas.openxmlformats.org/officeDocument/2006/relationships/hyperlink" Target="https://ko.wikipedia.org/wiki/%EC%98%A4%EC%A1%B4" TargetMode="External"/><Relationship Id="rId14" Type="http://schemas.openxmlformats.org/officeDocument/2006/relationships/hyperlink" Target="https://ko.wikipedia.org/wiki/%EB%A7%88%EC%9D%B4%ED%81%AC%EB%A1%9C%EB%AF%B8%ED%84%B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미세먼지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微細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-,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영어"/>
              </a:rPr>
              <a:t>영어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particulate matter, 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suspended particulate matter, 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SPM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atmospheric aerosol particles, atmospheric particulate matter)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 </a:t>
            </a:r>
            <a:r>
              <a:rPr lang="ko-KR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粉塵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눈에 보이지 않을 정도로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입자"/>
              </a:rPr>
              <a:t>입자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아주 작은 먼지이다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아황산가스"/>
              </a:rPr>
              <a:t>아황산가스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질소 산화물"/>
              </a:rPr>
              <a:t>질소 산화물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납"/>
              </a:rPr>
              <a:t>납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이산화질소"/>
              </a:rPr>
              <a:t>이산화질소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오존"/>
              </a:rPr>
              <a:t>오존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일산화 탄소"/>
              </a:rPr>
              <a:t>일산화 탄소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등을 포함하는 대기오염 물질로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자동차"/>
              </a:rPr>
              <a:t>자동차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공장"/>
              </a:rPr>
              <a:t>공장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조리 과정 등에서 발생하여 대기 중 장기간 떠다니는 입경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입자"/>
              </a:rPr>
              <a:t>입자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지름"/>
              </a:rPr>
              <a:t>지름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10</a:t>
            </a:r>
            <a:r>
              <a:rPr lang="en-US" altLang="ko-K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마이크로미터"/>
              </a:rPr>
              <a:t>μm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이하의 미세한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먼지"/>
              </a:rPr>
              <a:t>먼지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PM10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이라고도 한다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입자가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2.5μm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이하인 경우는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 2.5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쓰며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초미세먼지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극미세먼지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라고도 부른다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학술적으로는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에어로졸"/>
              </a:rPr>
              <a:t>에어로졸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(aerosol)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부른다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미세먼지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(fine particles)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부유분진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(Suspended particles),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입자상물질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(Particulate matter)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등으로도 불리며 명칭에 따라 약간씩 다른 의미를 가지고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입자상물질은 지름이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100μm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나노미터 정도이며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이보다 지름이 크면 중력으로 인해 대기중 체류시간이 아주 짧다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320B-5514-473C-82A6-E2689D82414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617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중국의 고사성어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 그대로 오랑캐를 오랑캐로 제압한다는 뜻으로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《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후한서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등구열전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鄧寇列傳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)&gt;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등훈전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鄧訓傳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)&gt;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나오는 구절인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이이벌이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以夷伐夷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비롯하였다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발음이 비슷한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이의제의랑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헷갈리지 말자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비슷한 사자성어로는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독으로 독을 다스린다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뜻의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이독제독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以毒制毒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)'(='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이독공독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以毒攻毒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)')[2]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열은 열로써 다스리다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뜻의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이열치열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以熱治熱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기미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羈縻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)[3](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정책과 함께 중원에 자리잡은 제국들의 기본적인 대이민족 정책이었다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원교근공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차도살인 전략과도 어느 정도 겹치는 부분이 있다고 할 수 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08E38E-0534-4050-ABB0-4A095340A6B6}" type="slidenum">
              <a:rPr lang="ko-KR" altLang="en-US" smtClean="0"/>
              <a:pPr>
                <a:defRPr/>
              </a:pPr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408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자궁경부암은 자궁의 목 부분인 자궁경부에 발생하는 암을 의미합니다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자궁경부암의 원인으로 바이러스 감염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인유두종 바이러스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(HPV : Human Papilloma Virus),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 면역 결핍 바이러스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헤르페스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바이러스 감염 등이 거론됩니다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320B-5514-473C-82A6-E2689D82414C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2117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163195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>
                <a:solidFill>
                  <a:srgbClr val="1F1F1F"/>
                </a:solidFill>
                <a:latin typeface="굴림"/>
                <a:cs typeface="굴림"/>
              </a:rPr>
              <a:t>21.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이와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같이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그들이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손발을</a:t>
            </a:r>
            <a:r>
              <a:rPr lang="ko-KR" altLang="en-US" sz="1200" b="1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씻어서</a:t>
            </a:r>
            <a:r>
              <a:rPr lang="ko-KR" altLang="en-US" sz="1200" b="1" spc="-7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죽는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것을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 err="1">
                <a:solidFill>
                  <a:srgbClr val="1F1F1F"/>
                </a:solidFill>
                <a:latin typeface="+mn-lt"/>
                <a:cs typeface="맑은 고딕"/>
              </a:rPr>
              <a:t>면할지니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그것은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spc="-20" dirty="0">
                <a:solidFill>
                  <a:srgbClr val="1F1F1F"/>
                </a:solidFill>
                <a:latin typeface="+mn-lt"/>
                <a:cs typeface="맑은 고딕"/>
              </a:rPr>
              <a:t>그들에게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곧</a:t>
            </a:r>
            <a:r>
              <a:rPr lang="ko-KR" altLang="en-US" sz="1200" spc="-5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그와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그의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씨에게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그들의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대대로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영원한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법규가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spc="-10" dirty="0" err="1">
                <a:solidFill>
                  <a:srgbClr val="1F1F1F"/>
                </a:solidFill>
                <a:latin typeface="+mn-lt"/>
                <a:cs typeface="맑은 고딕"/>
              </a:rPr>
              <a:t>될지니라</a:t>
            </a:r>
            <a:r>
              <a:rPr lang="en-US" altLang="ko-KR" sz="1200" spc="-10" dirty="0">
                <a:solidFill>
                  <a:srgbClr val="1F1F1F"/>
                </a:solidFill>
                <a:latin typeface="굴림"/>
                <a:cs typeface="굴림"/>
              </a:rPr>
              <a:t>.(</a:t>
            </a:r>
            <a:r>
              <a:rPr lang="ko-KR" altLang="en-US" sz="1200" spc="-10" dirty="0">
                <a:solidFill>
                  <a:srgbClr val="1F1F1F"/>
                </a:solidFill>
                <a:latin typeface="+mn-lt"/>
                <a:cs typeface="맑은 고딕"/>
              </a:rPr>
              <a:t>출</a:t>
            </a:r>
            <a:r>
              <a:rPr lang="en-US" altLang="ko-KR" sz="1200" spc="-10" dirty="0">
                <a:solidFill>
                  <a:srgbClr val="1F1F1F"/>
                </a:solidFill>
                <a:latin typeface="굴림"/>
                <a:cs typeface="굴림"/>
              </a:rPr>
              <a:t>30:21)</a:t>
            </a:r>
            <a:endParaRPr lang="ko-KR" altLang="en-US" sz="1200" dirty="0">
              <a:latin typeface="굴림"/>
              <a:cs typeface="굴림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ko-KR" altLang="en-US" sz="1800" dirty="0">
              <a:latin typeface="굴림"/>
              <a:cs typeface="굴림"/>
            </a:endParaRPr>
          </a:p>
          <a:p>
            <a:pPr marL="12700" marR="5080">
              <a:lnSpc>
                <a:spcPct val="100000"/>
              </a:lnSpc>
            </a:pPr>
            <a:r>
              <a:rPr lang="en-US" altLang="ko-KR" sz="1200" dirty="0">
                <a:solidFill>
                  <a:srgbClr val="1F1F1F"/>
                </a:solidFill>
                <a:latin typeface="굴림"/>
                <a:cs typeface="굴림"/>
              </a:rPr>
              <a:t>4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그의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살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피부의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반점이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희지만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보기에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피부보다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우묵하지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아니하고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spc="-25" dirty="0">
                <a:solidFill>
                  <a:srgbClr val="1F1F1F"/>
                </a:solidFill>
                <a:latin typeface="+mn-lt"/>
                <a:cs typeface="맑은 고딕"/>
              </a:rPr>
              <a:t>그것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의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털이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희게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되지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아니하였으면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제사장은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병을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지닌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자를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이레</a:t>
            </a:r>
            <a:r>
              <a:rPr lang="ko-KR" altLang="en-US" sz="1200" b="1" spc="-6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동안</a:t>
            </a:r>
            <a:r>
              <a:rPr lang="ko-KR" altLang="en-US" sz="1200" b="1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spc="-50" dirty="0">
                <a:solidFill>
                  <a:srgbClr val="1F1F1F"/>
                </a:solidFill>
                <a:latin typeface="+mn-lt"/>
                <a:cs typeface="맑은 고딕"/>
              </a:rPr>
              <a:t>가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두어</a:t>
            </a:r>
            <a:r>
              <a:rPr lang="ko-KR" altLang="en-US" sz="1200" b="1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둘</a:t>
            </a:r>
            <a:r>
              <a:rPr lang="ko-KR" altLang="en-US" sz="1200" b="1" spc="-6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것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이며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en-US" altLang="ko-KR" sz="1200" dirty="0">
                <a:solidFill>
                  <a:srgbClr val="546777"/>
                </a:solidFill>
                <a:latin typeface="굴림"/>
                <a:cs typeface="굴림"/>
              </a:rPr>
              <a:t>5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일곱째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날에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제사장이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그를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 err="1">
                <a:solidFill>
                  <a:srgbClr val="1F1F1F"/>
                </a:solidFill>
                <a:latin typeface="+mn-lt"/>
                <a:cs typeface="맑은 고딕"/>
              </a:rPr>
              <a:t>살펴볼지니</a:t>
            </a:r>
            <a:r>
              <a:rPr lang="en-US" altLang="ko-KR" sz="1200" dirty="0">
                <a:solidFill>
                  <a:srgbClr val="1F1F1F"/>
                </a:solidFill>
                <a:latin typeface="굴림"/>
                <a:cs typeface="굴림"/>
              </a:rPr>
              <a:t>,</a:t>
            </a:r>
            <a:r>
              <a:rPr lang="ko-KR" altLang="en-US" sz="1200" spc="5" dirty="0">
                <a:solidFill>
                  <a:srgbClr val="1F1F1F"/>
                </a:solidFill>
                <a:latin typeface="굴림"/>
                <a:cs typeface="굴림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보라</a:t>
            </a:r>
            <a:r>
              <a:rPr lang="en-US" altLang="ko-KR" sz="1200" dirty="0">
                <a:solidFill>
                  <a:srgbClr val="1F1F1F"/>
                </a:solidFill>
                <a:latin typeface="굴림"/>
                <a:cs typeface="굴림"/>
              </a:rPr>
              <a:t>,</a:t>
            </a:r>
            <a:r>
              <a:rPr lang="ko-KR" altLang="en-US" sz="1200" spc="-5" dirty="0">
                <a:solidFill>
                  <a:srgbClr val="1F1F1F"/>
                </a:solidFill>
                <a:latin typeface="굴림"/>
                <a:cs typeface="굴림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그가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spc="-25" dirty="0">
                <a:solidFill>
                  <a:srgbClr val="1F1F1F"/>
                </a:solidFill>
                <a:latin typeface="+mn-lt"/>
                <a:cs typeface="맑은 고딕"/>
              </a:rPr>
              <a:t>보기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에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질병이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그대로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있고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피부에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퍼지지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아니하였으면</a:t>
            </a:r>
            <a:r>
              <a:rPr lang="ko-KR" altLang="en-US" sz="1200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제사장이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그를</a:t>
            </a:r>
            <a:r>
              <a:rPr lang="ko-KR" altLang="en-US" sz="1200" spc="-40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spc="-50" dirty="0">
                <a:solidFill>
                  <a:srgbClr val="1F1F1F"/>
                </a:solidFill>
                <a:latin typeface="+mn-lt"/>
                <a:cs typeface="맑은 고딕"/>
              </a:rPr>
              <a:t>또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이레</a:t>
            </a:r>
            <a:r>
              <a:rPr lang="ko-KR" altLang="en-US" sz="1200" b="1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동안</a:t>
            </a:r>
            <a:r>
              <a:rPr lang="ko-KR" altLang="en-US" sz="1200" b="1" spc="-6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가두어</a:t>
            </a:r>
            <a:r>
              <a:rPr lang="ko-KR" altLang="en-US" sz="1200" b="1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둘</a:t>
            </a:r>
            <a:r>
              <a:rPr lang="ko-KR" altLang="en-US" sz="1200" b="1" spc="-55" dirty="0">
                <a:solidFill>
                  <a:srgbClr val="1F1F1F"/>
                </a:solidFill>
                <a:latin typeface="+mn-lt"/>
                <a:cs typeface="맑은 고딕"/>
              </a:rPr>
              <a:t> </a:t>
            </a:r>
            <a:r>
              <a:rPr lang="ko-KR" altLang="en-US" sz="1200" b="1" dirty="0">
                <a:solidFill>
                  <a:srgbClr val="1F1F1F"/>
                </a:solidFill>
                <a:latin typeface="+mn-lt"/>
                <a:cs typeface="맑은 고딕"/>
              </a:rPr>
              <a:t>것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이며</a:t>
            </a:r>
            <a:r>
              <a:rPr lang="en-US" altLang="ko-KR" sz="1200" dirty="0">
                <a:solidFill>
                  <a:srgbClr val="1F1F1F"/>
                </a:solidFill>
                <a:latin typeface="굴림"/>
                <a:cs typeface="굴림"/>
              </a:rPr>
              <a:t>(</a:t>
            </a:r>
            <a:r>
              <a:rPr lang="ko-KR" altLang="en-US" sz="1200" dirty="0">
                <a:solidFill>
                  <a:srgbClr val="1F1F1F"/>
                </a:solidFill>
                <a:latin typeface="+mn-lt"/>
                <a:cs typeface="맑은 고딕"/>
              </a:rPr>
              <a:t>레</a:t>
            </a:r>
            <a:r>
              <a:rPr lang="en-US" altLang="ko-KR" sz="1200" dirty="0">
                <a:solidFill>
                  <a:srgbClr val="1F1F1F"/>
                </a:solidFill>
                <a:latin typeface="굴림"/>
                <a:cs typeface="굴림"/>
              </a:rPr>
              <a:t>13:1-</a:t>
            </a:r>
            <a:r>
              <a:rPr lang="en-US" altLang="ko-KR" sz="1200" spc="-25" dirty="0">
                <a:solidFill>
                  <a:srgbClr val="1F1F1F"/>
                </a:solidFill>
                <a:latin typeface="굴림"/>
                <a:cs typeface="굴림"/>
              </a:rPr>
              <a:t>2)</a:t>
            </a:r>
            <a:endParaRPr lang="ko-KR" altLang="en-US" sz="1200" dirty="0">
              <a:latin typeface="굴림"/>
              <a:cs typeface="굴림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ko-KR" altLang="en-US" sz="1200" dirty="0">
              <a:latin typeface="굴림"/>
              <a:cs typeface="굴림"/>
            </a:endParaRPr>
          </a:p>
          <a:p>
            <a:pPr marL="12700" marR="257175">
              <a:lnSpc>
                <a:spcPct val="100000"/>
              </a:lnSpc>
            </a:pPr>
            <a:r>
              <a:rPr lang="en-US" altLang="ko-KR" sz="1200" dirty="0">
                <a:latin typeface="+mn-lt"/>
                <a:cs typeface="맑은 고딕"/>
              </a:rPr>
              <a:t>45</a:t>
            </a:r>
            <a:r>
              <a:rPr lang="ko-KR" altLang="en-US" sz="1200" spc="10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그</a:t>
            </a:r>
            <a:r>
              <a:rPr lang="ko-KR" altLang="en-US" sz="1200" spc="-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병이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있는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나병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환자는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자기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옷을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찢고</a:t>
            </a:r>
            <a:r>
              <a:rPr lang="ko-KR" altLang="en-US" sz="1200" spc="-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자기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머리에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쓴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것을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spc="-25" dirty="0">
                <a:latin typeface="+mn-lt"/>
                <a:cs typeface="맑은 고딕"/>
              </a:rPr>
              <a:t>벗고 </a:t>
            </a:r>
            <a:r>
              <a:rPr lang="ko-KR" altLang="en-US" sz="1200" b="1" dirty="0">
                <a:latin typeface="+mn-lt"/>
                <a:cs typeface="맑은 고딕"/>
              </a:rPr>
              <a:t>덮개로 윗입술을</a:t>
            </a:r>
            <a:r>
              <a:rPr lang="ko-KR" altLang="en-US" sz="1200" b="1" spc="5" dirty="0">
                <a:latin typeface="+mn-lt"/>
                <a:cs typeface="맑은 고딕"/>
              </a:rPr>
              <a:t> </a:t>
            </a:r>
            <a:r>
              <a:rPr lang="ko-KR" altLang="en-US" sz="1200" b="1" dirty="0">
                <a:latin typeface="+mn-lt"/>
                <a:cs typeface="맑은 고딕"/>
              </a:rPr>
              <a:t>가리고</a:t>
            </a:r>
            <a:r>
              <a:rPr lang="ko-KR" altLang="en-US" sz="1200" b="1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외치기를</a:t>
            </a:r>
            <a:r>
              <a:rPr lang="en-US" altLang="ko-KR" sz="1200" dirty="0">
                <a:latin typeface="+mn-lt"/>
                <a:cs typeface="맑은 고딕"/>
              </a:rPr>
              <a:t>,</a:t>
            </a:r>
            <a:r>
              <a:rPr lang="ko-KR" altLang="en-US" sz="1200" spc="-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부정하다</a:t>
            </a:r>
            <a:r>
              <a:rPr lang="en-US" altLang="ko-KR" sz="1200" dirty="0">
                <a:latin typeface="+mn-lt"/>
                <a:cs typeface="맑은 고딕"/>
              </a:rPr>
              <a:t>.</a:t>
            </a:r>
            <a:r>
              <a:rPr lang="ko-KR" altLang="en-US" sz="1200" spc="10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부정하다</a:t>
            </a:r>
            <a:r>
              <a:rPr lang="en-US" altLang="ko-KR" sz="1200" dirty="0">
                <a:latin typeface="+mn-lt"/>
                <a:cs typeface="맑은 고딕"/>
              </a:rPr>
              <a:t>,</a:t>
            </a:r>
            <a:r>
              <a:rPr lang="ko-KR" altLang="en-US" sz="1200" spc="-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할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것이요</a:t>
            </a:r>
            <a:r>
              <a:rPr lang="en-US" altLang="ko-KR" sz="1200" dirty="0">
                <a:latin typeface="+mn-lt"/>
                <a:cs typeface="맑은 고딕"/>
              </a:rPr>
              <a:t>,</a:t>
            </a:r>
            <a:r>
              <a:rPr lang="ko-KR" altLang="en-US" sz="1200" spc="10" dirty="0">
                <a:latin typeface="+mn-lt"/>
                <a:cs typeface="맑은 고딕"/>
              </a:rPr>
              <a:t> </a:t>
            </a:r>
            <a:r>
              <a:rPr lang="en-US" altLang="ko-KR" sz="1200" dirty="0">
                <a:latin typeface="+mn-lt"/>
                <a:cs typeface="맑은 고딕"/>
              </a:rPr>
              <a:t>46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spc="-50" dirty="0">
                <a:latin typeface="+mn-lt"/>
                <a:cs typeface="맑은 고딕"/>
              </a:rPr>
              <a:t>그 </a:t>
            </a:r>
            <a:r>
              <a:rPr lang="ko-KR" altLang="en-US" sz="1200" dirty="0">
                <a:latin typeface="+mn-lt"/>
                <a:cs typeface="맑은 고딕"/>
              </a:rPr>
              <a:t>병이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그에게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있는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날</a:t>
            </a:r>
            <a:r>
              <a:rPr lang="ko-KR" altLang="en-US" sz="1200" spc="-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동안에는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그가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늘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더러우리라</a:t>
            </a:r>
            <a:r>
              <a:rPr lang="en-US" altLang="ko-KR" sz="1200" dirty="0">
                <a:latin typeface="+mn-lt"/>
                <a:cs typeface="맑은 고딕"/>
              </a:rPr>
              <a:t>.</a:t>
            </a:r>
            <a:r>
              <a:rPr lang="ko-KR" altLang="en-US" sz="1200" spc="-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그는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dirty="0" err="1">
                <a:latin typeface="+mn-lt"/>
                <a:cs typeface="맑은 고딕"/>
              </a:rPr>
              <a:t>부정한즉</a:t>
            </a:r>
            <a:r>
              <a:rPr lang="ko-KR" altLang="en-US" sz="1200" spc="5" dirty="0">
                <a:latin typeface="+mn-lt"/>
                <a:cs typeface="맑은 고딕"/>
              </a:rPr>
              <a:t> </a:t>
            </a:r>
            <a:r>
              <a:rPr lang="ko-KR" altLang="en-US" sz="1200" spc="-25" dirty="0">
                <a:latin typeface="+mn-lt"/>
                <a:cs typeface="맑은 고딕"/>
              </a:rPr>
              <a:t>혼자 </a:t>
            </a:r>
            <a:r>
              <a:rPr lang="ko-KR" altLang="en-US" sz="1200" dirty="0">
                <a:latin typeface="+mn-lt"/>
                <a:cs typeface="맑은 고딕"/>
              </a:rPr>
              <a:t>살되</a:t>
            </a:r>
            <a:r>
              <a:rPr lang="ko-KR" altLang="en-US" sz="1200" spc="1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그의</a:t>
            </a:r>
            <a:r>
              <a:rPr lang="ko-KR" altLang="en-US" sz="1200" spc="2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거처는</a:t>
            </a:r>
            <a:r>
              <a:rPr lang="ko-KR" altLang="en-US" sz="1200" spc="2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진영</a:t>
            </a:r>
            <a:r>
              <a:rPr lang="ko-KR" altLang="en-US" sz="1200" spc="15" dirty="0">
                <a:latin typeface="+mn-lt"/>
                <a:cs typeface="맑은 고딕"/>
              </a:rPr>
              <a:t> </a:t>
            </a:r>
            <a:r>
              <a:rPr lang="ko-KR" altLang="en-US" sz="1200" dirty="0">
                <a:latin typeface="+mn-lt"/>
                <a:cs typeface="맑은 고딕"/>
              </a:rPr>
              <a:t>밖이</a:t>
            </a:r>
            <a:r>
              <a:rPr lang="ko-KR" altLang="en-US" sz="1200" spc="30" dirty="0">
                <a:latin typeface="+mn-lt"/>
                <a:cs typeface="맑은 고딕"/>
              </a:rPr>
              <a:t> </a:t>
            </a:r>
            <a:r>
              <a:rPr lang="ko-KR" altLang="en-US" sz="1200" spc="-10" dirty="0" err="1">
                <a:latin typeface="+mn-lt"/>
                <a:cs typeface="맑은 고딕"/>
              </a:rPr>
              <a:t>될지니라</a:t>
            </a:r>
            <a:r>
              <a:rPr lang="en-US" altLang="ko-KR" sz="1200" spc="-10" dirty="0">
                <a:latin typeface="+mn-lt"/>
                <a:cs typeface="맑은 고딕"/>
              </a:rPr>
              <a:t>.(</a:t>
            </a:r>
            <a:r>
              <a:rPr lang="ko-KR" altLang="en-US" sz="1200" spc="-10" dirty="0">
                <a:latin typeface="+mn-lt"/>
                <a:cs typeface="맑은 고딕"/>
              </a:rPr>
              <a:t>레</a:t>
            </a:r>
            <a:r>
              <a:rPr lang="en-US" altLang="ko-KR" sz="1200" spc="-10" dirty="0">
                <a:latin typeface="+mn-lt"/>
                <a:cs typeface="맑은 고딕"/>
              </a:rPr>
              <a:t>13:45-</a:t>
            </a:r>
            <a:r>
              <a:rPr lang="en-US" altLang="ko-KR" sz="1200" spc="-25" dirty="0">
                <a:latin typeface="+mn-lt"/>
                <a:cs typeface="맑은 고딕"/>
              </a:rPr>
              <a:t>46)</a:t>
            </a:r>
            <a:endParaRPr lang="ko-KR" altLang="en-US" sz="1200" dirty="0">
              <a:latin typeface="+mn-lt"/>
              <a:cs typeface="맑은 고딕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320B-5514-473C-82A6-E2689D82414C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8278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fontAlgn="base" latinLnBrk="0">
              <a:lnSpc>
                <a:spcPct val="180000"/>
              </a:lnSpc>
            </a:pP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“</a:t>
            </a:r>
            <a:r>
              <a:rPr lang="ko-KR" altLang="en-US" kern="0" dirty="0">
                <a:solidFill>
                  <a:srgbClr val="000000"/>
                </a:solidFill>
              </a:rPr>
              <a:t>그리할 뿐 아니라 우리가 환난도 기뻐하나니 환난은 인내를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,</a:t>
            </a:r>
            <a:endParaRPr lang="ko-KR" altLang="en-US" sz="1050" kern="0" dirty="0">
              <a:solidFill>
                <a:srgbClr val="000000"/>
              </a:solidFill>
            </a:endParaRPr>
          </a:p>
          <a:p>
            <a:pPr algn="ctr" fontAlgn="base" latinLnBrk="0">
              <a:lnSpc>
                <a:spcPct val="180000"/>
              </a:lnSpc>
            </a:pPr>
            <a:r>
              <a:rPr lang="ko-KR" altLang="en-US" kern="0" dirty="0">
                <a:solidFill>
                  <a:srgbClr val="000000"/>
                </a:solidFill>
              </a:rPr>
              <a:t>인내는 체험을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kern="0" dirty="0">
                <a:solidFill>
                  <a:srgbClr val="000000"/>
                </a:solidFill>
              </a:rPr>
              <a:t>체험은 소망을 이루는 줄 우리가 아노라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.”(</a:t>
            </a:r>
            <a:r>
              <a:rPr lang="ko-KR" altLang="en-US" kern="0" dirty="0">
                <a:solidFill>
                  <a:srgbClr val="000000"/>
                </a:solidFill>
              </a:rPr>
              <a:t>롬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5:3-4, </a:t>
            </a:r>
            <a:r>
              <a:rPr lang="ko-KR" altLang="en-US" kern="0" dirty="0" err="1">
                <a:solidFill>
                  <a:srgbClr val="000000"/>
                </a:solidFill>
              </a:rPr>
              <a:t>흠정역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96E3-D9B4-4A7D-A76D-4FFB836B141B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0816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11CA5B-3F81-4C9D-AF11-0B526E8A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5743DDC-08A1-4901-8801-BAFD60E4E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0317F9D-BA80-46A2-9C1F-B111DD81B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565D6F8-FB1F-43C7-ADE0-1489B56B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ADE5-5DD0-4062-9CB3-8FA8E08574F4}" type="datetimeFigureOut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4B79E07-42D1-4201-BB79-C185264F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4A6F0FF-422D-40E3-BF47-24623BC7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10E39-1BDA-4F35-B3F5-A150CC645F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82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A259-3FB1-456D-AC85-7DECF184C264}" type="datetimeFigureOut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AA51-D26D-4EA0-8014-F3D0B57DB4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25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B5AE1F-C3E6-45C3-866C-164F9324E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4B8E189-A39E-45A9-9BB0-F3BC8AA9E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718D54-6529-402F-8266-FBA5B78D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38C0-E013-4E99-B5B6-F5E9865EFB09}" type="datetimeFigureOut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81E8E1-BCEF-49EF-BBB4-801B611D7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A03478-53FA-4261-9883-5AC093EF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640E-3164-48E8-8E09-73D9B86B7E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725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57146"/>
            <a:ext cx="10358120" cy="1591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584" y="1769492"/>
            <a:ext cx="10230485" cy="4247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&amp;esrc=s&amp;source=images&amp;cd&amp;cad=rja&amp;uact=8&amp;docid=K9KGvruMeh9t_M&amp;tbnid=qK5mvGb9sgob5M%3A&amp;ved=0CAYQjRw&amp;url=http%3A//luckydoona.tistory.com/59&amp;ei=ViUmU9WLKKeRigelnYCoDw&amp;bvm=bv.62922401%2Cd.aGc&amp;psig=AFQjCNFT6_2nsSXSzKRVM2qHKW4ibIdC8w&amp;ust=1395095169515605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emf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google.co.kr/url?sa=i&amp;rct=j&amp;q&amp;esrc=s&amp;source=images&amp;cd&amp;cad=rja&amp;uact=8&amp;docid=fXrHQB1HcXLXDM&amp;tbnid=2oMdBccEMz4yvM%3A&amp;ved=0CAUQjRw&amp;url=http%3A//rodman51.tistory.com/572&amp;ei=oeFFU9vJHInVkgW6q4C4BQ&amp;bvm=bv.64507335%2Cd.dGI&amp;psig=AFQjCNH36JZVFCj23TjqYqg2p52q8sqawQ&amp;ust=1397175024393343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hyperlink" Target="http://www.google.co.kr/url?sa=i&amp;rct=j&amp;q&amp;esrc=s&amp;source=images&amp;cd&amp;cad=rja&amp;uact=8&amp;docid=UP0kYADp70KaNM&amp;tbnid=zBMul8KzOb8YiM%3A&amp;ved=0CAUQjRw&amp;url=http%3A//www.ilbe.com/1179028357&amp;ei=PuJFU7-WLITVkAWi64Ag&amp;bvm=bv.64507335%2Cd.dGI&amp;psig=AFQjCNH36JZVFCj23TjqYqg2p52q8sqawQ&amp;ust=1397175024393343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://www.google.co.kr/url?sa=i&amp;rct=j&amp;q&amp;esrc=s&amp;source=images&amp;cd&amp;cad=rja&amp;uact=8&amp;ved=0CAcQjRw&amp;url=http%3A//thenaturalresponse.org/the-bcg-tuberculosis-vaccine-is-going-to-be-trialed-to-help-the-epidemic-of-childhood-allergies/&amp;ei=fl1sVa-RIaPWmAXxkIDgAQ&amp;bvm=bv.94455598%2Cd.dGY&amp;psig=AFQjCNFtB5y8NGmqjK0d74rHVr45e_MTag&amp;ust=143325151031808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&amp;esrc=s&amp;source=images&amp;cd&amp;cad=rja&amp;uact=8&amp;docid=K9KGvruMeh9t_M&amp;tbnid=qK5mvGb9sgob5M%3A&amp;ved=0CAYQjRw&amp;url=http%3A//luckydoona.tistory.com/59&amp;ei=ViUmU9WLKKeRigelnYCoDw&amp;bvm=bv.62922401%2Cd.aGc&amp;psig=AFQjCNFT6_2nsSXSzKRVM2qHKW4ibIdC8w&amp;ust=1395095169515605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14.jpg"/><Relationship Id="rId2" Type="http://schemas.openxmlformats.org/officeDocument/2006/relationships/hyperlink" Target="http://www.google.co.kr/url?sa=i&amp;rct=j&amp;q&amp;esrc=s&amp;source=images&amp;cd&amp;cad=rja&amp;uact=8&amp;docid=CwtWD6PobAiT5M&amp;tbnid=8a2U3G1aCXYAXM%3A&amp;ved=0CAYQjRw&amp;url=http%3A//drchae.tistory.com/79&amp;ei=9yImU-j9MOSpiAe76YDoBQ&amp;bvm=bv.62922401%2Cd.aGc&amp;psig=AFQjCNGxe_gGXhSJU3st420SBF7kFLzhsQ&amp;ust=1395094602520216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co.kr/url?sa=i&amp;rct=j&amp;q&amp;esrc=s&amp;source=images&amp;cd&amp;cad=rja&amp;uact=8&amp;docid=C0ZMtWBfgiKkjM&amp;tbnid=-PiGozvrOAl8uM%3A&amp;ved=0CAYQjRw&amp;url=http%3A//www.sisa-news.com/news/article.html%3Fno%3D51929&amp;ei=YiMmU8n3Iu6hiAe844HADQ&amp;bvm=bv.62922401%2Cd.aGc&amp;psig=AFQjCNGxe_gGXhSJU3st420SBF7kFLzhsQ&amp;ust=1395094602520216" TargetMode="External"/><Relationship Id="rId11" Type="http://schemas.openxmlformats.org/officeDocument/2006/relationships/image" Target="../media/image17.jpg"/><Relationship Id="rId5" Type="http://schemas.openxmlformats.org/officeDocument/2006/relationships/image" Target="../media/image13.jpg"/><Relationship Id="rId10" Type="http://schemas.openxmlformats.org/officeDocument/2006/relationships/image" Target="../media/image16.jpg"/><Relationship Id="rId4" Type="http://schemas.openxmlformats.org/officeDocument/2006/relationships/hyperlink" Target="http://www.google.co.kr/url?sa=i&amp;rct=j&amp;q&amp;esrc=s&amp;source=images&amp;cd&amp;cad=rja&amp;uact=8&amp;docid=C0ZMtWBfgiKkjM&amp;tbnid=-PiGozvrOAl8uM%3A&amp;ved=0CAYQjRw&amp;url=http%3A//gonjulon.tistory.com/78&amp;ei=RyMmU8SFHpCviQeK2IFA&amp;bvm=bv.62922401%2Cd.aGc&amp;psig=AFQjCNGxe_gGXhSJU3st420SBF7kFLzhsQ&amp;ust=1395094602520216" TargetMode="External"/><Relationship Id="rId9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9" Type="http://schemas.openxmlformats.org/officeDocument/2006/relationships/image" Target="../media/image134.png"/><Relationship Id="rId21" Type="http://schemas.openxmlformats.org/officeDocument/2006/relationships/image" Target="../media/image116.png"/><Relationship Id="rId34" Type="http://schemas.openxmlformats.org/officeDocument/2006/relationships/image" Target="../media/image129.png"/><Relationship Id="rId7" Type="http://schemas.openxmlformats.org/officeDocument/2006/relationships/image" Target="../media/image102.jp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38" Type="http://schemas.openxmlformats.org/officeDocument/2006/relationships/image" Target="../media/image133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37" Type="http://schemas.openxmlformats.org/officeDocument/2006/relationships/image" Target="../media/image132.png"/><Relationship Id="rId40" Type="http://schemas.openxmlformats.org/officeDocument/2006/relationships/image" Target="../media/image135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36" Type="http://schemas.openxmlformats.org/officeDocument/2006/relationships/image" Target="../media/image131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Relationship Id="rId8" Type="http://schemas.openxmlformats.org/officeDocument/2006/relationships/image" Target="../media/image103.png"/><Relationship Id="rId3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98.png"/><Relationship Id="rId7" Type="http://schemas.openxmlformats.org/officeDocument/2006/relationships/image" Target="../media/image13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11" Type="http://schemas.openxmlformats.org/officeDocument/2006/relationships/image" Target="../media/image142.png"/><Relationship Id="rId5" Type="http://schemas.openxmlformats.org/officeDocument/2006/relationships/image" Target="../media/image137.png"/><Relationship Id="rId10" Type="http://schemas.openxmlformats.org/officeDocument/2006/relationships/image" Target="../media/image141.png"/><Relationship Id="rId4" Type="http://schemas.openxmlformats.org/officeDocument/2006/relationships/image" Target="../media/image136.png"/><Relationship Id="rId9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google.co.kr/url?sa=i&amp;rct=j&amp;q&amp;esrc=s&amp;source=images&amp;cd&amp;cad=rja&amp;uact=8&amp;ved=0CAcQjRw&amp;url=http%3A//www.greenprophet.com/2013/12/qatari-camels-suspected-of-spreading-mers-virus/&amp;ei=icBnVZaVLeTAmQWzh4DQCA&amp;bvm=bv.93990622%2Cd.dGY&amp;psig=AFQjCNFhuyflea7QEVpiLMhezv84thJFNw&amp;ust=1432948360708215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5.jpe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Relationship Id="rId9" Type="http://schemas.openxmlformats.org/officeDocument/2006/relationships/image" Target="../media/image1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co.kr/url?sa=i&amp;rct=j&amp;q&amp;esrc=s&amp;source=images&amp;cd&amp;cad=rja&amp;uact=8&amp;ved=0CAcQjRxqFQoTCMbxyIuJjMcCFYF0pgodFZwOvw&amp;url=http%3A//m.starseoultv.com/news/articleView.html%3Fidxno%3D323890&amp;ei=Xu2-VcbKCoHpmQWVuLr4Cw&amp;bvm=bv.99261572%2Cd.dGo&amp;psig=AFQjCNE6d71CuF9MwKOJOejQO9YujInzBQ&amp;ust=1438662321417654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&amp;esrc=s&amp;source=images&amp;cd&amp;cad=rja&amp;uact=8&amp;ved=0ahUKEwiWoP6JitPLAhWF5qYKHYggD4YQjRwIBw&amp;url=http%3A//www.ikoreadaily.co.kr/news/articleView.html%3Fidxno%3D221442&amp;bvm=bv.117218890%2Cd.dGY&amp;psig=AFQjCNELN4_hCmcmpVlXrHXEwe2Y3SZcXA&amp;ust=145869350176200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hyperlink" Target="http://www.google.co.kr/url?sa=i&amp;rct=j&amp;q&amp;esrc=s&amp;source=images&amp;cd&amp;cad=rja&amp;uact=8&amp;ved=0ahUKEwiFvM-Mi9PLAhUEq6YKHUaSALAQjRwIBw&amp;url=http%3A//news.chosun.com/site/data/html_dir/2016/01/27/2016012700397.html&amp;bvm=bv.117218890%2Cd.dGY&amp;psig=AFQjCNEGr2uQ2sspvNdk0bWA6cReeewvSg&amp;ust=1458693421674104" TargetMode="Externa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D6E20B23-2A45-4E4C-9F7D-DAC3EB66310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8048" y="891871"/>
            <a:ext cx="860095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 err="1">
                <a:latin typeface="AppleSDGothicNeoB00"/>
                <a:cs typeface="AppleSDGothicNeoB00"/>
              </a:rPr>
              <a:t>바이러스와</a:t>
            </a:r>
            <a:r>
              <a:rPr sz="4800" b="1" spc="-170" dirty="0">
                <a:latin typeface="AppleSDGothicNeoB00"/>
                <a:cs typeface="AppleSDGothicNeoB00"/>
              </a:rPr>
              <a:t> </a:t>
            </a:r>
            <a:r>
              <a:rPr lang="ko-KR" altLang="en-US" sz="4800" b="1" spc="-170" dirty="0">
                <a:latin typeface="AppleSDGothicNeoB00"/>
                <a:cs typeface="AppleSDGothicNeoB00"/>
              </a:rPr>
              <a:t>면역백신</a:t>
            </a:r>
            <a:r>
              <a:rPr lang="en-US" altLang="ko-KR" sz="4800" b="1" spc="-170" dirty="0">
                <a:latin typeface="AppleSDGothicNeoB00"/>
                <a:cs typeface="AppleSDGothicNeoB00"/>
              </a:rPr>
              <a:t>, </a:t>
            </a:r>
            <a:r>
              <a:rPr lang="ko-KR" altLang="en-US" sz="4800" b="1" spc="-170" dirty="0">
                <a:latin typeface="AppleSDGothicNeoB00"/>
                <a:cs typeface="AppleSDGothicNeoB00"/>
              </a:rPr>
              <a:t>지적설계</a:t>
            </a:r>
            <a:endParaRPr sz="4800" dirty="0">
              <a:latin typeface="AppleSDGothicNeoB00"/>
              <a:cs typeface="AppleSDGothicNeoB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59797" y="5152426"/>
            <a:ext cx="1494790" cy="113601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950" dirty="0" err="1">
                <a:latin typeface="AppleSDGothicNeoB00"/>
                <a:cs typeface="AppleSDGothicNeoB00"/>
              </a:rPr>
              <a:t>생명</a:t>
            </a:r>
            <a:r>
              <a:rPr sz="1750" dirty="0" err="1">
                <a:latin typeface="AppleSDGothicNeoB00"/>
                <a:cs typeface="AppleSDGothicNeoB00"/>
              </a:rPr>
              <a:t>나무</a:t>
            </a:r>
            <a:r>
              <a:rPr sz="1750" spc="45" dirty="0">
                <a:latin typeface="AppleSDGothicNeoB00"/>
                <a:cs typeface="AppleSDGothicNeoB00"/>
              </a:rPr>
              <a:t> </a:t>
            </a:r>
            <a:r>
              <a:rPr lang="ko-KR" altLang="en-US" sz="1750" spc="-25" dirty="0">
                <a:latin typeface="AppleSDGothicNeoB00"/>
                <a:cs typeface="AppleSDGothicNeoB00"/>
              </a:rPr>
              <a:t>청지기</a:t>
            </a:r>
            <a:endParaRPr sz="1750" dirty="0">
              <a:latin typeface="AppleSDGothicNeoB00"/>
              <a:cs typeface="AppleSDGothicNeoB00"/>
            </a:endParaRPr>
          </a:p>
          <a:p>
            <a:pPr marL="120650">
              <a:lnSpc>
                <a:spcPct val="100000"/>
              </a:lnSpc>
              <a:spcBef>
                <a:spcPts val="1605"/>
              </a:spcBef>
            </a:pPr>
            <a:r>
              <a:rPr sz="3150" dirty="0">
                <a:latin typeface="AppleSDGothicNeoB00"/>
                <a:cs typeface="AppleSDGothicNeoB00"/>
              </a:rPr>
              <a:t>양 승 </a:t>
            </a:r>
            <a:r>
              <a:rPr sz="3150" spc="-50" dirty="0">
                <a:latin typeface="AppleSDGothicNeoB00"/>
                <a:cs typeface="AppleSDGothicNeoB00"/>
              </a:rPr>
              <a:t>원</a:t>
            </a:r>
            <a:endParaRPr sz="3150" dirty="0">
              <a:latin typeface="AppleSDGothicNeoB00"/>
              <a:cs typeface="AppleSDGothicNeoB0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6918" y="2438400"/>
            <a:ext cx="4122419" cy="23195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54241" y="2438400"/>
            <a:ext cx="1737359" cy="231647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EE4CE8F-E4D0-4B61-BCA5-879E5CEB66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444" b="70206" l="12402" r="86201">
                        <a14:foregroundMark x1="15808" y1="48971" x2="15197" y2="48971"/>
                        <a14:foregroundMark x1="12402" y1="49404" x2="12402" y2="49404"/>
                        <a14:foregroundMark x1="46638" y1="69664" x2="46638" y2="69664"/>
                        <a14:foregroundMark x1="86201" y1="50596" x2="86201" y2="50596"/>
                        <a14:foregroundMark x1="44454" y1="30878" x2="44454" y2="30878"/>
                        <a14:foregroundMark x1="44803" y1="30444" x2="44803" y2="30444"/>
                        <a14:foregroundMark x1="44803" y1="30444" x2="46638" y2="30444"/>
                        <a14:foregroundMark x1="53132" y1="30481" x2="53132" y2="30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2" t="25685" r="8399" b="24669"/>
          <a:stretch/>
        </p:blipFill>
        <p:spPr>
          <a:xfrm>
            <a:off x="10058400" y="5791200"/>
            <a:ext cx="1612807" cy="781433"/>
          </a:xfrm>
          <a:prstGeom prst="flowChartTerminator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FA2A4EC-C93D-467B-B8EE-348E5A19C27F}"/>
              </a:ext>
            </a:extLst>
          </p:cNvPr>
          <p:cNvSpPr/>
          <p:nvPr/>
        </p:nvSpPr>
        <p:spPr>
          <a:xfrm>
            <a:off x="4497804" y="631360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https://www.newlifetree.org/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408548"/>
            <a:ext cx="3121661" cy="971877"/>
          </a:xfrm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ko-KR" altLang="en-US" spc="-10" dirty="0"/>
              <a:t>순서</a:t>
            </a:r>
            <a:r>
              <a:rPr spc="-10" dirty="0"/>
              <a:t>(Order)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3108802"/>
            <a:ext cx="4993640" cy="19203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7660" indent="-31559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28295" algn="l"/>
              </a:tabLst>
            </a:pPr>
            <a:r>
              <a:rPr sz="2800" b="1" dirty="0" err="1">
                <a:latin typeface="AppleSDGothicNeoB00"/>
                <a:cs typeface="AppleSDGothicNeoB00"/>
              </a:rPr>
              <a:t>바이러스</a:t>
            </a:r>
            <a:r>
              <a:rPr lang="ko-KR" altLang="en-US" sz="2800" b="1" dirty="0">
                <a:latin typeface="AppleSDGothicNeoB00"/>
                <a:cs typeface="AppleSDGothicNeoB00"/>
              </a:rPr>
              <a:t>의 정의와 기원</a:t>
            </a:r>
            <a:endParaRPr sz="2800" dirty="0">
              <a:latin typeface="AppleSDGothicNeoB00"/>
              <a:cs typeface="AppleSDGothicNeoB00"/>
            </a:endParaRPr>
          </a:p>
          <a:p>
            <a:pPr marL="386080" indent="-373380">
              <a:lnSpc>
                <a:spcPct val="100000"/>
              </a:lnSpc>
              <a:spcBef>
                <a:spcPts val="2350"/>
              </a:spcBef>
              <a:buAutoNum type="arabicPeriod"/>
              <a:tabLst>
                <a:tab pos="386080" algn="l"/>
              </a:tabLst>
            </a:pPr>
            <a:r>
              <a:rPr sz="2800" b="1" dirty="0" err="1">
                <a:latin typeface="AppleSDGothicNeoB00"/>
                <a:cs typeface="AppleSDGothicNeoB00"/>
              </a:rPr>
              <a:t>바이러스</a:t>
            </a:r>
            <a:r>
              <a:rPr sz="2800" b="1" spc="-80" dirty="0">
                <a:latin typeface="AppleSDGothicNeoB00"/>
                <a:cs typeface="AppleSDGothicNeoB00"/>
              </a:rPr>
              <a:t> </a:t>
            </a:r>
            <a:r>
              <a:rPr sz="2800" b="1" dirty="0">
                <a:latin typeface="AppleSDGothicNeoB00"/>
                <a:cs typeface="AppleSDGothicNeoB00"/>
              </a:rPr>
              <a:t>백신과</a:t>
            </a:r>
            <a:r>
              <a:rPr sz="2800" b="1" spc="-75" dirty="0">
                <a:latin typeface="AppleSDGothicNeoB00"/>
                <a:cs typeface="AppleSDGothicNeoB00"/>
              </a:rPr>
              <a:t> </a:t>
            </a:r>
            <a:r>
              <a:rPr sz="2800" b="1" dirty="0" err="1">
                <a:latin typeface="AppleSDGothicNeoB00"/>
                <a:cs typeface="AppleSDGothicNeoB00"/>
              </a:rPr>
              <a:t>지적설계의</a:t>
            </a:r>
            <a:r>
              <a:rPr sz="2800" b="1" spc="-90" dirty="0">
                <a:latin typeface="AppleSDGothicNeoB00"/>
                <a:cs typeface="AppleSDGothicNeoB00"/>
              </a:rPr>
              <a:t> </a:t>
            </a:r>
            <a:r>
              <a:rPr sz="2800" b="1" spc="-25" dirty="0" err="1">
                <a:latin typeface="AppleSDGothicNeoB00"/>
                <a:cs typeface="AppleSDGothicNeoB00"/>
              </a:rPr>
              <a:t>증거</a:t>
            </a:r>
            <a:endParaRPr lang="en-US" altLang="ko-KR" sz="2800" b="1" spc="-25" dirty="0">
              <a:latin typeface="AppleSDGothicNeoB00"/>
              <a:cs typeface="AppleSDGothicNeoB00"/>
            </a:endParaRPr>
          </a:p>
          <a:p>
            <a:pPr marL="386080" indent="-373380">
              <a:lnSpc>
                <a:spcPct val="100000"/>
              </a:lnSpc>
              <a:spcBef>
                <a:spcPts val="2350"/>
              </a:spcBef>
              <a:buAutoNum type="arabicPeriod"/>
              <a:tabLst>
                <a:tab pos="386080" algn="l"/>
              </a:tabLst>
            </a:pPr>
            <a:r>
              <a:rPr lang="ko-KR" altLang="en-US" sz="2800" b="1" spc="-25" dirty="0">
                <a:latin typeface="AppleSDGothicNeoB00"/>
                <a:cs typeface="AppleSDGothicNeoB00"/>
              </a:rPr>
              <a:t>결론</a:t>
            </a:r>
            <a:endParaRPr sz="2800" dirty="0">
              <a:latin typeface="AppleSDGothicNeoB00"/>
              <a:cs typeface="AppleSDGothicNeoB00"/>
            </a:endParaRPr>
          </a:p>
        </p:txBody>
      </p:sp>
      <p:pic>
        <p:nvPicPr>
          <p:cNvPr id="2050" name="Picture 2" descr="추석 인사말] 문자로 보내기 좋은 한가위 인사말 모음 21 | 아주경제">
            <a:extLst>
              <a:ext uri="{FF2B5EF4-FFF2-40B4-BE49-F238E27FC236}">
                <a16:creationId xmlns:a16="http://schemas.microsoft.com/office/drawing/2014/main" id="{E50EDA15-48DC-4645-BD68-53ADA67BD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4956"/>
            <a:ext cx="5318793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428" y="1433247"/>
            <a:ext cx="9652696" cy="457464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07001"/>
            <a:ext cx="12115799" cy="27695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773" y="104785"/>
            <a:ext cx="11268454" cy="37765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455" y="152400"/>
            <a:ext cx="10991087" cy="63870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57200"/>
            <a:ext cx="12182854" cy="60511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178123" cy="6858000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0" y="175260"/>
              <a:ext cx="6019799" cy="66827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2396" y="357440"/>
            <a:ext cx="6446153" cy="61208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724" y="473963"/>
            <a:ext cx="4477511" cy="31958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881628"/>
            <a:ext cx="5511546" cy="256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4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3123565">
              <a:lnSpc>
                <a:spcPct val="100000"/>
              </a:lnSpc>
              <a:spcBef>
                <a:spcPts val="105"/>
              </a:spcBef>
            </a:pPr>
            <a:r>
              <a:rPr dirty="0"/>
              <a:t>바이러스의</a:t>
            </a:r>
            <a:r>
              <a:rPr spc="-10" dirty="0"/>
              <a:t> </a:t>
            </a:r>
            <a:r>
              <a:rPr spc="-25" dirty="0"/>
              <a:t>종류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9459" rIns="0" bIns="0" rtlCol="0">
            <a:spAutoFit/>
          </a:bodyPr>
          <a:lstStyle/>
          <a:p>
            <a:pPr marL="682625"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I:</a:t>
            </a:r>
            <a:r>
              <a:rPr sz="2000" spc="-10" dirty="0"/>
              <a:t> </a:t>
            </a:r>
            <a:r>
              <a:rPr sz="2000" dirty="0"/>
              <a:t>dsDNA</a:t>
            </a:r>
            <a:r>
              <a:rPr sz="2000" spc="-45" dirty="0"/>
              <a:t> </a:t>
            </a:r>
            <a:r>
              <a:rPr sz="2000" dirty="0"/>
              <a:t>바이러스</a:t>
            </a:r>
            <a:r>
              <a:rPr sz="2000" spc="-20" dirty="0"/>
              <a:t> </a:t>
            </a:r>
            <a:r>
              <a:rPr sz="2000" dirty="0"/>
              <a:t>-</a:t>
            </a:r>
            <a:r>
              <a:rPr sz="2000" spc="-5" dirty="0"/>
              <a:t> </a:t>
            </a:r>
            <a:r>
              <a:rPr sz="2000" dirty="0"/>
              <a:t>아데노바이러스,</a:t>
            </a:r>
            <a:r>
              <a:rPr sz="2000" spc="-30" dirty="0"/>
              <a:t> </a:t>
            </a:r>
            <a:r>
              <a:rPr sz="2000" dirty="0"/>
              <a:t>헤르페스,</a:t>
            </a:r>
            <a:r>
              <a:rPr sz="2000" spc="-30" dirty="0"/>
              <a:t> </a:t>
            </a:r>
            <a:r>
              <a:rPr sz="2000" dirty="0"/>
              <a:t>마마(천연두)바이러스</a:t>
            </a:r>
            <a:r>
              <a:rPr sz="2000" spc="-45" dirty="0"/>
              <a:t> </a:t>
            </a:r>
            <a:r>
              <a:rPr sz="2000" spc="-50" dirty="0"/>
              <a:t>등</a:t>
            </a:r>
            <a:endParaRPr sz="2000"/>
          </a:p>
          <a:p>
            <a:pPr marL="682625">
              <a:lnSpc>
                <a:spcPct val="100000"/>
              </a:lnSpc>
              <a:spcBef>
                <a:spcPts val="1920"/>
              </a:spcBef>
            </a:pPr>
            <a:r>
              <a:rPr sz="2000" dirty="0"/>
              <a:t>II:</a:t>
            </a:r>
            <a:r>
              <a:rPr sz="2000" spc="-20" dirty="0"/>
              <a:t> </a:t>
            </a:r>
            <a:r>
              <a:rPr sz="2000" dirty="0"/>
              <a:t>ssDNA</a:t>
            </a:r>
            <a:r>
              <a:rPr sz="2000" spc="-25" dirty="0"/>
              <a:t> </a:t>
            </a:r>
            <a:r>
              <a:rPr sz="2000" dirty="0"/>
              <a:t>바이러스(외가닥</a:t>
            </a:r>
            <a:r>
              <a:rPr sz="2000" spc="-30" dirty="0"/>
              <a:t> </a:t>
            </a:r>
            <a:r>
              <a:rPr sz="2000" dirty="0"/>
              <a:t>DNA)</a:t>
            </a:r>
            <a:r>
              <a:rPr sz="2000" spc="-35" dirty="0"/>
              <a:t> </a:t>
            </a:r>
            <a:r>
              <a:rPr sz="2000" dirty="0"/>
              <a:t>-</a:t>
            </a:r>
            <a:r>
              <a:rPr sz="2000" spc="-10" dirty="0"/>
              <a:t> </a:t>
            </a:r>
            <a:r>
              <a:rPr sz="2000" dirty="0"/>
              <a:t>파르보바이러스</a:t>
            </a:r>
            <a:r>
              <a:rPr sz="2000" spc="-35" dirty="0"/>
              <a:t> </a:t>
            </a:r>
            <a:r>
              <a:rPr sz="2000" spc="-50" dirty="0"/>
              <a:t>등</a:t>
            </a:r>
            <a:endParaRPr sz="2000"/>
          </a:p>
          <a:p>
            <a:pPr marL="682625">
              <a:lnSpc>
                <a:spcPct val="100000"/>
              </a:lnSpc>
              <a:spcBef>
                <a:spcPts val="1920"/>
              </a:spcBef>
            </a:pPr>
            <a:r>
              <a:rPr sz="2000" dirty="0"/>
              <a:t>III:</a:t>
            </a:r>
            <a:r>
              <a:rPr sz="2000" spc="-20" dirty="0"/>
              <a:t> </a:t>
            </a:r>
            <a:r>
              <a:rPr sz="2000" dirty="0"/>
              <a:t>dsRNA</a:t>
            </a:r>
            <a:r>
              <a:rPr sz="2000" spc="-35" dirty="0"/>
              <a:t> </a:t>
            </a:r>
            <a:r>
              <a:rPr sz="2000" dirty="0"/>
              <a:t>바이러스(겹가닥</a:t>
            </a:r>
            <a:r>
              <a:rPr sz="2000" spc="-35" dirty="0"/>
              <a:t> </a:t>
            </a:r>
            <a:r>
              <a:rPr sz="2000" dirty="0"/>
              <a:t>RNA)</a:t>
            </a:r>
            <a:r>
              <a:rPr sz="2000" spc="-20" dirty="0"/>
              <a:t> </a:t>
            </a:r>
            <a:r>
              <a:rPr sz="2000" dirty="0"/>
              <a:t>-</a:t>
            </a:r>
            <a:r>
              <a:rPr sz="2000" spc="-10" dirty="0"/>
              <a:t> </a:t>
            </a:r>
            <a:r>
              <a:rPr sz="2000" dirty="0"/>
              <a:t>로타,</a:t>
            </a:r>
            <a:r>
              <a:rPr sz="2000" spc="-15" dirty="0"/>
              <a:t> </a:t>
            </a:r>
            <a:r>
              <a:rPr sz="2000" dirty="0"/>
              <a:t>레오바이러스</a:t>
            </a:r>
            <a:r>
              <a:rPr sz="2000" spc="-35" dirty="0"/>
              <a:t> </a:t>
            </a:r>
            <a:r>
              <a:rPr sz="2000" spc="-60" dirty="0"/>
              <a:t>등</a:t>
            </a:r>
            <a:endParaRPr sz="2000"/>
          </a:p>
          <a:p>
            <a:pPr marL="682625">
              <a:lnSpc>
                <a:spcPct val="100000"/>
              </a:lnSpc>
              <a:spcBef>
                <a:spcPts val="1920"/>
              </a:spcBef>
            </a:pPr>
            <a:r>
              <a:rPr sz="2000" dirty="0"/>
              <a:t>IV:</a:t>
            </a:r>
            <a:r>
              <a:rPr sz="2000" spc="-10" dirty="0"/>
              <a:t> </a:t>
            </a:r>
            <a:r>
              <a:rPr sz="2000" dirty="0"/>
              <a:t>(+)ssRNA</a:t>
            </a:r>
            <a:r>
              <a:rPr sz="2000" spc="-25" dirty="0"/>
              <a:t> </a:t>
            </a:r>
            <a:r>
              <a:rPr sz="2000" spc="-10" dirty="0"/>
              <a:t>바이러스(양성-</a:t>
            </a:r>
            <a:r>
              <a:rPr sz="2000" dirty="0"/>
              <a:t>극성)</a:t>
            </a:r>
            <a:r>
              <a:rPr sz="2000" spc="-10" dirty="0"/>
              <a:t> </a:t>
            </a:r>
            <a:r>
              <a:rPr sz="2000" dirty="0"/>
              <a:t>-</a:t>
            </a:r>
            <a:r>
              <a:rPr sz="2000" spc="5" dirty="0"/>
              <a:t> </a:t>
            </a:r>
            <a:r>
              <a:rPr sz="2000" dirty="0"/>
              <a:t>코로나,</a:t>
            </a:r>
            <a:r>
              <a:rPr sz="2000" spc="-10" dirty="0"/>
              <a:t> </a:t>
            </a:r>
            <a:r>
              <a:rPr sz="2000" dirty="0"/>
              <a:t>풍진,</a:t>
            </a:r>
            <a:r>
              <a:rPr sz="2000" spc="-5" dirty="0"/>
              <a:t> </a:t>
            </a:r>
            <a:r>
              <a:rPr sz="2000" dirty="0"/>
              <a:t>노로,</a:t>
            </a:r>
            <a:r>
              <a:rPr sz="2000" spc="-10" dirty="0"/>
              <a:t> </a:t>
            </a:r>
            <a:r>
              <a:rPr sz="2000" dirty="0"/>
              <a:t>토가바이러스</a:t>
            </a:r>
            <a:r>
              <a:rPr sz="2000" spc="-25" dirty="0"/>
              <a:t> </a:t>
            </a:r>
            <a:r>
              <a:rPr sz="2000" spc="-50" dirty="0"/>
              <a:t>등</a:t>
            </a:r>
            <a:endParaRPr sz="2000"/>
          </a:p>
          <a:p>
            <a:pPr marL="682625">
              <a:lnSpc>
                <a:spcPct val="100000"/>
              </a:lnSpc>
              <a:spcBef>
                <a:spcPts val="1920"/>
              </a:spcBef>
            </a:pPr>
            <a:r>
              <a:rPr sz="2000" dirty="0"/>
              <a:t>V:</a:t>
            </a:r>
            <a:r>
              <a:rPr sz="2000" spc="-15" dirty="0"/>
              <a:t> </a:t>
            </a:r>
            <a:r>
              <a:rPr sz="2000" dirty="0"/>
              <a:t>(</a:t>
            </a:r>
            <a:r>
              <a:rPr sz="2000" dirty="0">
                <a:latin typeface="바탕"/>
                <a:cs typeface="바탕"/>
              </a:rPr>
              <a:t>−</a:t>
            </a:r>
            <a:r>
              <a:rPr sz="2000" dirty="0"/>
              <a:t>)ssRNA</a:t>
            </a:r>
            <a:r>
              <a:rPr sz="2000" spc="-20" dirty="0"/>
              <a:t> </a:t>
            </a:r>
            <a:r>
              <a:rPr sz="2000" spc="-10" dirty="0"/>
              <a:t>바이러스(음성-</a:t>
            </a:r>
            <a:r>
              <a:rPr sz="2000" dirty="0"/>
              <a:t>극성)</a:t>
            </a:r>
            <a:r>
              <a:rPr sz="2000" spc="-10" dirty="0"/>
              <a:t> </a:t>
            </a:r>
            <a:r>
              <a:rPr sz="2000" dirty="0"/>
              <a:t>-</a:t>
            </a:r>
            <a:r>
              <a:rPr sz="2000" spc="5" dirty="0"/>
              <a:t> </a:t>
            </a:r>
            <a:r>
              <a:rPr sz="2000" dirty="0"/>
              <a:t>에볼라,</a:t>
            </a:r>
            <a:r>
              <a:rPr sz="2000" spc="-5" dirty="0"/>
              <a:t> </a:t>
            </a:r>
            <a:r>
              <a:rPr sz="2000" dirty="0"/>
              <a:t>오르토믹소,</a:t>
            </a:r>
            <a:r>
              <a:rPr sz="2000" spc="-20" dirty="0"/>
              <a:t> </a:t>
            </a:r>
            <a:r>
              <a:rPr sz="2000" dirty="0"/>
              <a:t>라브도바이러스</a:t>
            </a:r>
            <a:r>
              <a:rPr sz="2000" spc="-25" dirty="0"/>
              <a:t> </a:t>
            </a:r>
            <a:r>
              <a:rPr sz="2000" spc="-50" dirty="0"/>
              <a:t>등</a:t>
            </a:r>
            <a:endParaRPr sz="2000">
              <a:latin typeface="바탕"/>
              <a:cs typeface="바탕"/>
            </a:endParaRPr>
          </a:p>
          <a:p>
            <a:pPr marL="682625">
              <a:lnSpc>
                <a:spcPct val="100000"/>
              </a:lnSpc>
              <a:spcBef>
                <a:spcPts val="1920"/>
              </a:spcBef>
            </a:pPr>
            <a:r>
              <a:rPr sz="2000" dirty="0"/>
              <a:t>VI:</a:t>
            </a:r>
            <a:r>
              <a:rPr sz="2000" spc="-10" dirty="0"/>
              <a:t> ssRNA-</a:t>
            </a:r>
            <a:r>
              <a:rPr sz="2000" dirty="0"/>
              <a:t>RT</a:t>
            </a:r>
            <a:r>
              <a:rPr sz="2000" spc="-15" dirty="0"/>
              <a:t> </a:t>
            </a:r>
            <a:r>
              <a:rPr sz="2000" dirty="0"/>
              <a:t>바이러스(외가닥</a:t>
            </a:r>
            <a:r>
              <a:rPr sz="2000" spc="-25" dirty="0"/>
              <a:t> </a:t>
            </a:r>
            <a:r>
              <a:rPr sz="2000" spc="-10" dirty="0"/>
              <a:t>RNA-</a:t>
            </a:r>
            <a:r>
              <a:rPr sz="2000" dirty="0"/>
              <a:t>RT)</a:t>
            </a:r>
            <a:r>
              <a:rPr sz="2000" spc="-10" dirty="0"/>
              <a:t> </a:t>
            </a:r>
            <a:r>
              <a:rPr sz="2000" dirty="0"/>
              <a:t>- HIV,</a:t>
            </a:r>
            <a:r>
              <a:rPr sz="2000" spc="-5" dirty="0"/>
              <a:t> </a:t>
            </a:r>
            <a:r>
              <a:rPr sz="2000" dirty="0"/>
              <a:t>레트로바이러스</a:t>
            </a:r>
            <a:r>
              <a:rPr sz="2000" spc="-25" dirty="0"/>
              <a:t> </a:t>
            </a:r>
            <a:r>
              <a:rPr sz="2000" spc="-50" dirty="0"/>
              <a:t>등</a:t>
            </a:r>
            <a:endParaRPr sz="2000"/>
          </a:p>
          <a:p>
            <a:pPr marL="682625">
              <a:lnSpc>
                <a:spcPct val="100000"/>
              </a:lnSpc>
              <a:spcBef>
                <a:spcPts val="1920"/>
              </a:spcBef>
            </a:pPr>
            <a:r>
              <a:rPr sz="2000" dirty="0"/>
              <a:t>VII:</a:t>
            </a:r>
            <a:r>
              <a:rPr sz="2000" spc="-20" dirty="0"/>
              <a:t> </a:t>
            </a:r>
            <a:r>
              <a:rPr sz="2000" spc="-10" dirty="0"/>
              <a:t>dsDNA-</a:t>
            </a:r>
            <a:r>
              <a:rPr sz="2000" dirty="0"/>
              <a:t>RT</a:t>
            </a:r>
            <a:r>
              <a:rPr sz="2000" spc="-40" dirty="0"/>
              <a:t> </a:t>
            </a:r>
            <a:r>
              <a:rPr sz="2000" dirty="0"/>
              <a:t>바이러스(겹가닥</a:t>
            </a:r>
            <a:r>
              <a:rPr sz="2000" spc="-20" dirty="0"/>
              <a:t> </a:t>
            </a:r>
            <a:r>
              <a:rPr sz="2000" spc="-10" dirty="0"/>
              <a:t>DNA-</a:t>
            </a:r>
            <a:r>
              <a:rPr sz="2000" dirty="0"/>
              <a:t>RT)</a:t>
            </a:r>
            <a:r>
              <a:rPr sz="2000" spc="-10" dirty="0"/>
              <a:t> </a:t>
            </a:r>
            <a:r>
              <a:rPr sz="2000" dirty="0"/>
              <a:t>-</a:t>
            </a:r>
            <a:r>
              <a:rPr sz="2000" spc="20" dirty="0"/>
              <a:t> </a:t>
            </a:r>
            <a:r>
              <a:rPr sz="2000" dirty="0"/>
              <a:t>B형간염,</a:t>
            </a:r>
            <a:r>
              <a:rPr sz="2000" spc="-20" dirty="0"/>
              <a:t> </a:t>
            </a:r>
            <a:r>
              <a:rPr sz="2000" dirty="0"/>
              <a:t>헤파드나바이러스</a:t>
            </a:r>
            <a:r>
              <a:rPr sz="2000" spc="-25" dirty="0"/>
              <a:t> </a:t>
            </a:r>
            <a:r>
              <a:rPr sz="2000" spc="-50" dirty="0"/>
              <a:t>등</a:t>
            </a:r>
            <a:endParaRPr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2928620">
              <a:lnSpc>
                <a:spcPct val="100000"/>
              </a:lnSpc>
              <a:spcBef>
                <a:spcPts val="105"/>
              </a:spcBef>
            </a:pPr>
            <a:r>
              <a:rPr dirty="0"/>
              <a:t>DNA</a:t>
            </a:r>
            <a:r>
              <a:rPr spc="-15" dirty="0"/>
              <a:t> </a:t>
            </a:r>
            <a:r>
              <a:rPr dirty="0"/>
              <a:t>&amp;</a:t>
            </a:r>
            <a:r>
              <a:rPr spc="-5" dirty="0"/>
              <a:t> </a:t>
            </a:r>
            <a:r>
              <a:rPr dirty="0"/>
              <a:t>RNA</a:t>
            </a:r>
            <a:r>
              <a:rPr spc="-10" dirty="0"/>
              <a:t> </a:t>
            </a:r>
            <a:r>
              <a:rPr spc="-25" dirty="0"/>
              <a:t>구조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9352" y="2238755"/>
            <a:ext cx="5859780" cy="3238500"/>
            <a:chOff x="149352" y="2238755"/>
            <a:chExt cx="5859780" cy="3238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496" y="2247899"/>
              <a:ext cx="5759394" cy="32202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3924" y="2243327"/>
              <a:ext cx="5850890" cy="3229610"/>
            </a:xfrm>
            <a:custGeom>
              <a:avLst/>
              <a:gdLst/>
              <a:ahLst/>
              <a:cxnLst/>
              <a:rect l="l" t="t" r="r" b="b"/>
              <a:pathLst>
                <a:path w="5850890" h="3229610">
                  <a:moveTo>
                    <a:pt x="0" y="0"/>
                  </a:moveTo>
                  <a:lnTo>
                    <a:pt x="5850636" y="0"/>
                  </a:lnTo>
                  <a:lnTo>
                    <a:pt x="5850636" y="3229356"/>
                  </a:lnTo>
                  <a:lnTo>
                    <a:pt x="0" y="322935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63055" y="2231135"/>
            <a:ext cx="5880100" cy="3246120"/>
            <a:chOff x="6163055" y="2231135"/>
            <a:chExt cx="5880100" cy="32461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199" y="2240280"/>
              <a:ext cx="5861303" cy="32278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67627" y="2235707"/>
              <a:ext cx="5870575" cy="3237230"/>
            </a:xfrm>
            <a:custGeom>
              <a:avLst/>
              <a:gdLst/>
              <a:ahLst/>
              <a:cxnLst/>
              <a:rect l="l" t="t" r="r" b="b"/>
              <a:pathLst>
                <a:path w="5870575" h="3237229">
                  <a:moveTo>
                    <a:pt x="0" y="0"/>
                  </a:moveTo>
                  <a:lnTo>
                    <a:pt x="5870448" y="0"/>
                  </a:lnTo>
                  <a:lnTo>
                    <a:pt x="5870448" y="3236976"/>
                  </a:lnTo>
                  <a:lnTo>
                    <a:pt x="0" y="32369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9639" y="664238"/>
            <a:ext cx="1417955" cy="62611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10"/>
              </a:spcBef>
            </a:pPr>
            <a:r>
              <a:rPr sz="3550" spc="-90" dirty="0">
                <a:solidFill>
                  <a:srgbClr val="0562C1"/>
                </a:solidFill>
                <a:latin typeface="CookieRunOTF Regular"/>
                <a:cs typeface="CookieRunOTF Regular"/>
              </a:rPr>
              <a:t>설계도?</a:t>
            </a:r>
            <a:endParaRPr sz="3550">
              <a:latin typeface="CookieRunOTF Regular"/>
              <a:cs typeface="CookieRunOTF Regular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3971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85809" y="2150547"/>
            <a:ext cx="835660" cy="38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spc="-130" dirty="0">
                <a:solidFill>
                  <a:srgbClr val="FFFF00"/>
                </a:solidFill>
                <a:latin typeface="CookieRunOTF Regular"/>
                <a:cs typeface="CookieRunOTF Regular"/>
              </a:rPr>
              <a:t>염색체</a:t>
            </a:r>
            <a:endParaRPr sz="2350">
              <a:latin typeface="CookieRunOTF Regular"/>
              <a:cs typeface="CookieRunOTF Regular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0579" y="2180844"/>
            <a:ext cx="1392935" cy="72694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729161" y="2260348"/>
            <a:ext cx="835660" cy="38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spc="35" dirty="0">
                <a:solidFill>
                  <a:srgbClr val="FFFF00"/>
                </a:solidFill>
                <a:latin typeface="CookieRunOTF Regular"/>
                <a:cs typeface="CookieRunOTF Regular"/>
              </a:rPr>
              <a:t>유전자</a:t>
            </a:r>
            <a:endParaRPr sz="2350">
              <a:latin typeface="CookieRunOTF Regular"/>
              <a:cs typeface="CookieRunOTF Reg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501949" y="1008698"/>
            <a:ext cx="933450" cy="434975"/>
            <a:chOff x="9501949" y="1008698"/>
            <a:chExt cx="933450" cy="434975"/>
          </a:xfrm>
        </p:grpSpPr>
        <p:sp>
          <p:nvSpPr>
            <p:cNvPr id="8" name="object 8"/>
            <p:cNvSpPr/>
            <p:nvPr/>
          </p:nvSpPr>
          <p:spPr>
            <a:xfrm>
              <a:off x="9506711" y="1013461"/>
              <a:ext cx="923925" cy="425450"/>
            </a:xfrm>
            <a:custGeom>
              <a:avLst/>
              <a:gdLst/>
              <a:ahLst/>
              <a:cxnLst/>
              <a:rect l="l" t="t" r="r" b="b"/>
              <a:pathLst>
                <a:path w="923925" h="425450">
                  <a:moveTo>
                    <a:pt x="852678" y="0"/>
                  </a:moveTo>
                  <a:lnTo>
                    <a:pt x="70866" y="0"/>
                  </a:lnTo>
                  <a:lnTo>
                    <a:pt x="43280" y="5568"/>
                  </a:lnTo>
                  <a:lnTo>
                    <a:pt x="20754" y="20754"/>
                  </a:lnTo>
                  <a:lnTo>
                    <a:pt x="5568" y="43280"/>
                  </a:lnTo>
                  <a:lnTo>
                    <a:pt x="0" y="70865"/>
                  </a:lnTo>
                  <a:lnTo>
                    <a:pt x="0" y="354329"/>
                  </a:lnTo>
                  <a:lnTo>
                    <a:pt x="5568" y="381915"/>
                  </a:lnTo>
                  <a:lnTo>
                    <a:pt x="20754" y="404441"/>
                  </a:lnTo>
                  <a:lnTo>
                    <a:pt x="43280" y="419627"/>
                  </a:lnTo>
                  <a:lnTo>
                    <a:pt x="70866" y="425195"/>
                  </a:lnTo>
                  <a:lnTo>
                    <a:pt x="852678" y="425195"/>
                  </a:lnTo>
                  <a:lnTo>
                    <a:pt x="880263" y="419627"/>
                  </a:lnTo>
                  <a:lnTo>
                    <a:pt x="902789" y="404441"/>
                  </a:lnTo>
                  <a:lnTo>
                    <a:pt x="917975" y="381915"/>
                  </a:lnTo>
                  <a:lnTo>
                    <a:pt x="923544" y="354329"/>
                  </a:lnTo>
                  <a:lnTo>
                    <a:pt x="923544" y="70865"/>
                  </a:lnTo>
                  <a:lnTo>
                    <a:pt x="917975" y="43280"/>
                  </a:lnTo>
                  <a:lnTo>
                    <a:pt x="902789" y="20754"/>
                  </a:lnTo>
                  <a:lnTo>
                    <a:pt x="880263" y="5568"/>
                  </a:lnTo>
                  <a:lnTo>
                    <a:pt x="852678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06711" y="1013461"/>
              <a:ext cx="923925" cy="425450"/>
            </a:xfrm>
            <a:custGeom>
              <a:avLst/>
              <a:gdLst/>
              <a:ahLst/>
              <a:cxnLst/>
              <a:rect l="l" t="t" r="r" b="b"/>
              <a:pathLst>
                <a:path w="923925" h="425450">
                  <a:moveTo>
                    <a:pt x="0" y="70865"/>
                  </a:moveTo>
                  <a:lnTo>
                    <a:pt x="5568" y="43280"/>
                  </a:lnTo>
                  <a:lnTo>
                    <a:pt x="20754" y="20754"/>
                  </a:lnTo>
                  <a:lnTo>
                    <a:pt x="43280" y="5568"/>
                  </a:lnTo>
                  <a:lnTo>
                    <a:pt x="70866" y="0"/>
                  </a:lnTo>
                  <a:lnTo>
                    <a:pt x="852678" y="0"/>
                  </a:lnTo>
                  <a:lnTo>
                    <a:pt x="880263" y="5568"/>
                  </a:lnTo>
                  <a:lnTo>
                    <a:pt x="902789" y="20754"/>
                  </a:lnTo>
                  <a:lnTo>
                    <a:pt x="917975" y="43280"/>
                  </a:lnTo>
                  <a:lnTo>
                    <a:pt x="923544" y="70865"/>
                  </a:lnTo>
                  <a:lnTo>
                    <a:pt x="923544" y="354329"/>
                  </a:lnTo>
                  <a:lnTo>
                    <a:pt x="917975" y="381915"/>
                  </a:lnTo>
                  <a:lnTo>
                    <a:pt x="902789" y="404441"/>
                  </a:lnTo>
                  <a:lnTo>
                    <a:pt x="880263" y="419627"/>
                  </a:lnTo>
                  <a:lnTo>
                    <a:pt x="852678" y="425195"/>
                  </a:lnTo>
                  <a:lnTo>
                    <a:pt x="70866" y="425195"/>
                  </a:lnTo>
                  <a:lnTo>
                    <a:pt x="43280" y="419627"/>
                  </a:lnTo>
                  <a:lnTo>
                    <a:pt x="20754" y="404441"/>
                  </a:lnTo>
                  <a:lnTo>
                    <a:pt x="5568" y="381915"/>
                  </a:lnTo>
                  <a:lnTo>
                    <a:pt x="0" y="354329"/>
                  </a:lnTo>
                  <a:lnTo>
                    <a:pt x="0" y="7086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86079" y="1049622"/>
            <a:ext cx="565785" cy="38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spc="-25" dirty="0">
                <a:solidFill>
                  <a:srgbClr val="FFFF00"/>
                </a:solidFill>
                <a:latin typeface="CookieRunOTF Regular"/>
                <a:cs typeface="CookieRunOTF Regular"/>
              </a:rPr>
              <a:t>세포</a:t>
            </a:r>
            <a:endParaRPr sz="2350">
              <a:latin typeface="CookieRunOTF Regular"/>
              <a:cs typeface="CookieRunOTF Regular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419855" y="129540"/>
            <a:ext cx="2882265" cy="3979545"/>
            <a:chOff x="3419855" y="129540"/>
            <a:chExt cx="2882265" cy="397954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7955" y="2717292"/>
              <a:ext cx="1287779" cy="135331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38905" y="2698242"/>
              <a:ext cx="1325880" cy="1391920"/>
            </a:xfrm>
            <a:custGeom>
              <a:avLst/>
              <a:gdLst/>
              <a:ahLst/>
              <a:cxnLst/>
              <a:rect l="l" t="t" r="r" b="b"/>
              <a:pathLst>
                <a:path w="1325879" h="1391920">
                  <a:moveTo>
                    <a:pt x="0" y="0"/>
                  </a:moveTo>
                  <a:lnTo>
                    <a:pt x="1325879" y="0"/>
                  </a:lnTo>
                  <a:lnTo>
                    <a:pt x="1325879" y="1391412"/>
                  </a:lnTo>
                  <a:lnTo>
                    <a:pt x="0" y="1391412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800" y="129540"/>
              <a:ext cx="2186939" cy="175564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550919" y="357146"/>
            <a:ext cx="1313180" cy="1183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4750" spc="75" dirty="0">
                <a:solidFill>
                  <a:srgbClr val="FFFF00"/>
                </a:solidFill>
                <a:latin typeface="CookieRunOTF Regular"/>
                <a:cs typeface="CookieRunOTF Regular"/>
              </a:rPr>
              <a:t>DNA</a:t>
            </a:r>
            <a:endParaRPr sz="4750">
              <a:latin typeface="CookieRunOTF Regular"/>
              <a:cs typeface="CookieRunOTF Regular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2750" spc="-25" dirty="0">
                <a:solidFill>
                  <a:srgbClr val="FFFF00"/>
                </a:solidFill>
                <a:latin typeface="CookieRunOTF Regular"/>
                <a:cs typeface="CookieRunOTF Regular"/>
              </a:rPr>
              <a:t>핵산</a:t>
            </a:r>
            <a:endParaRPr sz="2750">
              <a:latin typeface="CookieRunOTF Regular"/>
              <a:cs typeface="CookieRunOTF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84007" y="5897879"/>
            <a:ext cx="2924810" cy="942340"/>
          </a:xfrm>
          <a:prstGeom prst="rect">
            <a:avLst/>
          </a:prstGeom>
          <a:solidFill>
            <a:srgbClr val="E2585E"/>
          </a:solidFill>
        </p:spPr>
        <p:txBody>
          <a:bodyPr vert="horz" wrap="square" lIns="0" tIns="273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2750" spc="-110" dirty="0">
                <a:solidFill>
                  <a:srgbClr val="FFFF00"/>
                </a:solidFill>
                <a:latin typeface="CookieRunOTF Regular"/>
                <a:cs typeface="CookieRunOTF Regular"/>
              </a:rPr>
              <a:t>생명의</a:t>
            </a:r>
            <a:r>
              <a:rPr sz="2750" spc="-140" dirty="0">
                <a:solidFill>
                  <a:srgbClr val="FFFF00"/>
                </a:solidFill>
                <a:latin typeface="CookieRunOTF Regular"/>
                <a:cs typeface="CookieRunOTF Regular"/>
              </a:rPr>
              <a:t> </a:t>
            </a:r>
            <a:r>
              <a:rPr sz="2750" spc="-25" dirty="0">
                <a:solidFill>
                  <a:srgbClr val="FFFF00"/>
                </a:solidFill>
                <a:latin typeface="CookieRunOTF Regular"/>
                <a:cs typeface="CookieRunOTF Regular"/>
              </a:rPr>
              <a:t>설계도</a:t>
            </a:r>
            <a:endParaRPr sz="2750">
              <a:latin typeface="CookieRunOTF Regular"/>
              <a:cs typeface="CookieRunOTF Regular"/>
            </a:endParaRPr>
          </a:p>
          <a:p>
            <a:pPr marL="635" algn="ctr">
              <a:lnSpc>
                <a:spcPct val="100000"/>
              </a:lnSpc>
              <a:spcBef>
                <a:spcPts val="10"/>
              </a:spcBef>
            </a:pPr>
            <a:r>
              <a:rPr sz="2750" spc="-10" dirty="0">
                <a:solidFill>
                  <a:srgbClr val="FFFFFF"/>
                </a:solidFill>
                <a:latin typeface="CookieRunOTF Regular"/>
                <a:cs typeface="CookieRunOTF Regular"/>
              </a:rPr>
              <a:t>blueprint</a:t>
            </a:r>
            <a:endParaRPr sz="2750">
              <a:latin typeface="CookieRunOTF Regular"/>
              <a:cs typeface="CookieRunOTF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11754" y="34718"/>
            <a:ext cx="3585845" cy="38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spc="-65" dirty="0">
                <a:solidFill>
                  <a:srgbClr val="99CC00"/>
                </a:solidFill>
                <a:latin typeface="CookieRunOTF Regular"/>
                <a:cs typeface="CookieRunOTF Regular"/>
              </a:rPr>
              <a:t>Deoxyribose</a:t>
            </a:r>
            <a:r>
              <a:rPr sz="2350" spc="-35" dirty="0">
                <a:solidFill>
                  <a:srgbClr val="99CC00"/>
                </a:solidFill>
                <a:latin typeface="CookieRunOTF Regular"/>
                <a:cs typeface="CookieRunOTF Regular"/>
              </a:rPr>
              <a:t> </a:t>
            </a:r>
            <a:r>
              <a:rPr sz="2350" dirty="0">
                <a:solidFill>
                  <a:srgbClr val="99CC00"/>
                </a:solidFill>
                <a:latin typeface="CookieRunOTF Regular"/>
                <a:cs typeface="CookieRunOTF Regular"/>
              </a:rPr>
              <a:t>Nucleic</a:t>
            </a:r>
            <a:r>
              <a:rPr sz="2350" spc="-45" dirty="0">
                <a:solidFill>
                  <a:srgbClr val="99CC00"/>
                </a:solidFill>
                <a:latin typeface="CookieRunOTF Regular"/>
                <a:cs typeface="CookieRunOTF Regular"/>
              </a:rPr>
              <a:t> </a:t>
            </a:r>
            <a:r>
              <a:rPr sz="2350" spc="-20" dirty="0">
                <a:solidFill>
                  <a:srgbClr val="99CC00"/>
                </a:solidFill>
                <a:latin typeface="CookieRunOTF Regular"/>
                <a:cs typeface="CookieRunOTF Regular"/>
              </a:rPr>
              <a:t>Acid</a:t>
            </a:r>
            <a:endParaRPr sz="2350">
              <a:latin typeface="CookieRunOTF Regular"/>
              <a:cs typeface="CookieRunOTF Regular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530917" y="1078801"/>
            <a:ext cx="6965315" cy="5723255"/>
            <a:chOff x="3530917" y="1078801"/>
            <a:chExt cx="6965315" cy="5723255"/>
          </a:xfrm>
        </p:grpSpPr>
        <p:sp>
          <p:nvSpPr>
            <p:cNvPr id="19" name="object 19"/>
            <p:cNvSpPr/>
            <p:nvPr/>
          </p:nvSpPr>
          <p:spPr>
            <a:xfrm>
              <a:off x="4602479" y="1083563"/>
              <a:ext cx="1210310" cy="0"/>
            </a:xfrm>
            <a:custGeom>
              <a:avLst/>
              <a:gdLst/>
              <a:ahLst/>
              <a:cxnLst/>
              <a:rect l="l" t="t" r="r" b="b"/>
              <a:pathLst>
                <a:path w="1210310">
                  <a:moveTo>
                    <a:pt x="0" y="0"/>
                  </a:moveTo>
                  <a:lnTo>
                    <a:pt x="1210056" y="0"/>
                  </a:lnTo>
                </a:path>
              </a:pathLst>
            </a:custGeom>
            <a:ln w="9144">
              <a:solidFill>
                <a:srgbClr val="CC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40251" y="4479036"/>
              <a:ext cx="2272283" cy="231343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535679" y="4474463"/>
              <a:ext cx="2281555" cy="2322830"/>
            </a:xfrm>
            <a:custGeom>
              <a:avLst/>
              <a:gdLst/>
              <a:ahLst/>
              <a:cxnLst/>
              <a:rect l="l" t="t" r="r" b="b"/>
              <a:pathLst>
                <a:path w="2281554" h="2322829">
                  <a:moveTo>
                    <a:pt x="0" y="0"/>
                  </a:moveTo>
                  <a:lnTo>
                    <a:pt x="2281428" y="0"/>
                  </a:lnTo>
                  <a:lnTo>
                    <a:pt x="2281428" y="2322576"/>
                  </a:lnTo>
                  <a:lnTo>
                    <a:pt x="0" y="232257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96783" y="4604006"/>
              <a:ext cx="2699385" cy="1209040"/>
            </a:xfrm>
            <a:custGeom>
              <a:avLst/>
              <a:gdLst/>
              <a:ahLst/>
              <a:cxnLst/>
              <a:rect l="l" t="t" r="r" b="b"/>
              <a:pathLst>
                <a:path w="2699384" h="1209039">
                  <a:moveTo>
                    <a:pt x="2497582" y="0"/>
                  </a:moveTo>
                  <a:lnTo>
                    <a:pt x="201422" y="0"/>
                  </a:lnTo>
                  <a:lnTo>
                    <a:pt x="155238" y="5319"/>
                  </a:lnTo>
                  <a:lnTo>
                    <a:pt x="112843" y="20473"/>
                  </a:lnTo>
                  <a:lnTo>
                    <a:pt x="75444" y="44251"/>
                  </a:lnTo>
                  <a:lnTo>
                    <a:pt x="44251" y="75444"/>
                  </a:lnTo>
                  <a:lnTo>
                    <a:pt x="20473" y="112843"/>
                  </a:lnTo>
                  <a:lnTo>
                    <a:pt x="5319" y="155238"/>
                  </a:lnTo>
                  <a:lnTo>
                    <a:pt x="0" y="201422"/>
                  </a:lnTo>
                  <a:lnTo>
                    <a:pt x="0" y="1007110"/>
                  </a:lnTo>
                  <a:lnTo>
                    <a:pt x="5319" y="1053293"/>
                  </a:lnTo>
                  <a:lnTo>
                    <a:pt x="20473" y="1095688"/>
                  </a:lnTo>
                  <a:lnTo>
                    <a:pt x="44251" y="1133087"/>
                  </a:lnTo>
                  <a:lnTo>
                    <a:pt x="75444" y="1164280"/>
                  </a:lnTo>
                  <a:lnTo>
                    <a:pt x="112843" y="1188058"/>
                  </a:lnTo>
                  <a:lnTo>
                    <a:pt x="155238" y="1203212"/>
                  </a:lnTo>
                  <a:lnTo>
                    <a:pt x="201422" y="1208532"/>
                  </a:lnTo>
                  <a:lnTo>
                    <a:pt x="2497582" y="1208532"/>
                  </a:lnTo>
                  <a:lnTo>
                    <a:pt x="2543765" y="1203212"/>
                  </a:lnTo>
                  <a:lnTo>
                    <a:pt x="2586160" y="1188058"/>
                  </a:lnTo>
                  <a:lnTo>
                    <a:pt x="2623559" y="1164280"/>
                  </a:lnTo>
                  <a:lnTo>
                    <a:pt x="2654752" y="1133087"/>
                  </a:lnTo>
                  <a:lnTo>
                    <a:pt x="2678530" y="1095688"/>
                  </a:lnTo>
                  <a:lnTo>
                    <a:pt x="2693684" y="1053293"/>
                  </a:lnTo>
                  <a:lnTo>
                    <a:pt x="2699004" y="1007110"/>
                  </a:lnTo>
                  <a:lnTo>
                    <a:pt x="2699004" y="201422"/>
                  </a:lnTo>
                  <a:lnTo>
                    <a:pt x="2693684" y="155238"/>
                  </a:lnTo>
                  <a:lnTo>
                    <a:pt x="2678530" y="112843"/>
                  </a:lnTo>
                  <a:lnTo>
                    <a:pt x="2654752" y="75444"/>
                  </a:lnTo>
                  <a:lnTo>
                    <a:pt x="2623559" y="44251"/>
                  </a:lnTo>
                  <a:lnTo>
                    <a:pt x="2586160" y="20473"/>
                  </a:lnTo>
                  <a:lnTo>
                    <a:pt x="2543765" y="5319"/>
                  </a:lnTo>
                  <a:lnTo>
                    <a:pt x="2497582" y="0"/>
                  </a:lnTo>
                  <a:close/>
                </a:path>
              </a:pathLst>
            </a:custGeom>
            <a:solidFill>
              <a:srgbClr val="F78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314380" y="4686634"/>
            <a:ext cx="1492885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435">
              <a:lnSpc>
                <a:spcPct val="100000"/>
              </a:lnSpc>
              <a:spcBef>
                <a:spcPts val="100"/>
              </a:spcBef>
            </a:pPr>
            <a:r>
              <a:rPr sz="3550" spc="-25" dirty="0">
                <a:solidFill>
                  <a:srgbClr val="CCEBFF"/>
                </a:solidFill>
                <a:latin typeface="CookieRunOTF Regular"/>
                <a:cs typeface="CookieRunOTF Regular"/>
              </a:rPr>
              <a:t>설계자</a:t>
            </a:r>
            <a:endParaRPr sz="3550">
              <a:latin typeface="CookieRunOTF Regular"/>
              <a:cs typeface="CookieRunOTF Regular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2750" spc="-60" dirty="0">
                <a:solidFill>
                  <a:srgbClr val="FFFFFF"/>
                </a:solidFill>
                <a:latin typeface="CookieRunOTF Regular"/>
                <a:cs typeface="CookieRunOTF Regular"/>
              </a:rPr>
              <a:t>Designer</a:t>
            </a:r>
            <a:endParaRPr sz="2750">
              <a:latin typeface="CookieRunOTF Regular"/>
              <a:cs typeface="CookieRunOTF Regular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304288" y="2375916"/>
            <a:ext cx="4223385" cy="2110740"/>
            <a:chOff x="2304288" y="2375916"/>
            <a:chExt cx="4223385" cy="211074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4288" y="2375916"/>
              <a:ext cx="4223003" cy="211073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19527" y="3968496"/>
              <a:ext cx="2112645" cy="518159"/>
            </a:xfrm>
            <a:custGeom>
              <a:avLst/>
              <a:gdLst/>
              <a:ahLst/>
              <a:cxnLst/>
              <a:rect l="l" t="t" r="r" b="b"/>
              <a:pathLst>
                <a:path w="2112645" h="518160">
                  <a:moveTo>
                    <a:pt x="2112264" y="0"/>
                  </a:moveTo>
                  <a:lnTo>
                    <a:pt x="0" y="0"/>
                  </a:lnTo>
                  <a:lnTo>
                    <a:pt x="0" y="518159"/>
                  </a:lnTo>
                  <a:lnTo>
                    <a:pt x="2112264" y="518159"/>
                  </a:lnTo>
                  <a:lnTo>
                    <a:pt x="2112264" y="0"/>
                  </a:lnTo>
                  <a:close/>
                </a:path>
              </a:pathLst>
            </a:custGeom>
            <a:solidFill>
              <a:srgbClr val="E258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545021" y="3982306"/>
            <a:ext cx="1662430" cy="446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50" dirty="0">
                <a:solidFill>
                  <a:srgbClr val="FFFF00"/>
                </a:solidFill>
                <a:latin typeface="CookieRunOTF Regular"/>
                <a:cs typeface="CookieRunOTF Regular"/>
              </a:rPr>
              <a:t>정보의</a:t>
            </a:r>
            <a:r>
              <a:rPr sz="2750" spc="-25" dirty="0">
                <a:solidFill>
                  <a:srgbClr val="FFFF00"/>
                </a:solidFill>
                <a:latin typeface="CookieRunOTF Regular"/>
                <a:cs typeface="CookieRunOTF Regular"/>
              </a:rPr>
              <a:t> 변질</a:t>
            </a:r>
            <a:endParaRPr sz="2750">
              <a:latin typeface="CookieRunOTF Regular"/>
              <a:cs typeface="CookieRunOTF Regula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E58B12B-B1A7-49F6-8F58-C5353293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5E7A79-B641-4F0A-9579-647FD278F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20" name="Picture 4" descr="인도 신규확진 40만명 넘어... 2달반 만에 44배 - 오마이뉴스">
            <a:extLst>
              <a:ext uri="{FF2B5EF4-FFF2-40B4-BE49-F238E27FC236}">
                <a16:creationId xmlns:a16="http://schemas.microsoft.com/office/drawing/2014/main" id="{F4B1D954-8C00-42E1-A2BE-9FA3419AC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1" cy="343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뉴스쉽] 우크라이나 전쟁 반년…이 전쟁은 언제 끝이 날까?">
            <a:extLst>
              <a:ext uri="{FF2B5EF4-FFF2-40B4-BE49-F238E27FC236}">
                <a16:creationId xmlns:a16="http://schemas.microsoft.com/office/drawing/2014/main" id="{41D8710D-F749-4E03-BA22-7E8CC6AD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2381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튀르키예·시리아 연쇄 지진…사망자 2천300명 넘어 계속 증가 - 애틀랜타 중앙일보">
            <a:extLst>
              <a:ext uri="{FF2B5EF4-FFF2-40B4-BE49-F238E27FC236}">
                <a16:creationId xmlns:a16="http://schemas.microsoft.com/office/drawing/2014/main" id="{63B0607B-9874-421D-94D8-5E33434D3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6" y="3437296"/>
            <a:ext cx="6096001" cy="34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기후변화가 만든 불안증, 기후 불안(Climate anxiety)을 아시나요?">
            <a:extLst>
              <a:ext uri="{FF2B5EF4-FFF2-40B4-BE49-F238E27FC236}">
                <a16:creationId xmlns:a16="http://schemas.microsoft.com/office/drawing/2014/main" id="{B3BF7104-2F98-449A-A6FF-9ED697207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05187"/>
            <a:ext cx="6095995" cy="345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93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35730"/>
            <a:ext cx="55721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바이러스의</a:t>
            </a:r>
            <a:r>
              <a:rPr spc="-10" dirty="0"/>
              <a:t> </a:t>
            </a:r>
            <a:r>
              <a:rPr dirty="0"/>
              <a:t>복제,</a:t>
            </a:r>
            <a:r>
              <a:rPr spc="-15" dirty="0"/>
              <a:t> </a:t>
            </a:r>
            <a:r>
              <a:rPr spc="-25" dirty="0"/>
              <a:t>번식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5142"/>
            <a:ext cx="3091180" cy="285432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0" dirty="0">
                <a:latin typeface="맑은 고딕"/>
                <a:cs typeface="맑은 고딕"/>
              </a:rPr>
              <a:t>흡착(adhesion):</a:t>
            </a:r>
            <a:endParaRPr sz="32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0" dirty="0">
                <a:latin typeface="맑은 고딕"/>
                <a:cs typeface="맑은 고딕"/>
              </a:rPr>
              <a:t>칩입(invasion):</a:t>
            </a:r>
            <a:endParaRPr sz="32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0" dirty="0">
                <a:latin typeface="맑은 고딕"/>
                <a:cs typeface="맑은 고딕"/>
              </a:rPr>
              <a:t>삽입(release):</a:t>
            </a:r>
            <a:endParaRPr sz="32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0" dirty="0">
                <a:latin typeface="맑은 고딕"/>
                <a:cs typeface="맑은 고딕"/>
              </a:rPr>
              <a:t>형성(assembly):</a:t>
            </a:r>
            <a:endParaRPr sz="32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10" dirty="0">
                <a:latin typeface="맑은 고딕"/>
                <a:cs typeface="맑은 고딕"/>
              </a:rPr>
              <a:t>방출(release):</a:t>
            </a:r>
            <a:endParaRPr sz="3200">
              <a:latin typeface="맑은 고딕"/>
              <a:cs typeface="맑은 고딕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6908" y="131064"/>
            <a:ext cx="7136891" cy="658367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12" y="457200"/>
            <a:ext cx="7772386" cy="597560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3765"/>
            <a:ext cx="12191999" cy="66042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328" y="743712"/>
            <a:ext cx="10114787" cy="56951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3024505">
              <a:lnSpc>
                <a:spcPct val="100000"/>
              </a:lnSpc>
              <a:spcBef>
                <a:spcPts val="105"/>
              </a:spcBef>
            </a:pPr>
            <a:r>
              <a:rPr dirty="0"/>
              <a:t>면역작용</a:t>
            </a:r>
            <a:r>
              <a:rPr spc="-20" dirty="0"/>
              <a:t> </a:t>
            </a:r>
            <a:r>
              <a:rPr dirty="0"/>
              <a:t>두</a:t>
            </a:r>
            <a:r>
              <a:rPr spc="-5" dirty="0"/>
              <a:t> </a:t>
            </a:r>
            <a:r>
              <a:rPr spc="-25" dirty="0"/>
              <a:t>가지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551432"/>
            <a:ext cx="10515599" cy="489965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682" rIns="0" bIns="0" rtlCol="0">
            <a:spAutoFit/>
          </a:bodyPr>
          <a:lstStyle/>
          <a:p>
            <a:pPr marL="3288029">
              <a:lnSpc>
                <a:spcPct val="100000"/>
              </a:lnSpc>
              <a:spcBef>
                <a:spcPts val="105"/>
              </a:spcBef>
            </a:pPr>
            <a:r>
              <a:rPr dirty="0"/>
              <a:t>항원-항체</a:t>
            </a:r>
            <a:r>
              <a:rPr spc="-25" dirty="0"/>
              <a:t> 반응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180" y="1607712"/>
            <a:ext cx="5544011" cy="20625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222" y="3810644"/>
            <a:ext cx="5524804" cy="300523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867400" y="1607712"/>
            <a:ext cx="5970634" cy="4591819"/>
            <a:chOff x="5867400" y="1607712"/>
            <a:chExt cx="5970634" cy="459181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0" y="1613002"/>
              <a:ext cx="3989041" cy="31117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7400" y="1607712"/>
              <a:ext cx="5970634" cy="4591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49111" cy="359054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4572"/>
            <a:ext cx="12193905" cy="6863080"/>
            <a:chOff x="0" y="-4572"/>
            <a:chExt cx="12193905" cy="68630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6355" y="0"/>
              <a:ext cx="6155644" cy="34754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844540" y="0"/>
              <a:ext cx="6344920" cy="3470275"/>
            </a:xfrm>
            <a:custGeom>
              <a:avLst/>
              <a:gdLst/>
              <a:ahLst/>
              <a:cxnLst/>
              <a:rect l="l" t="t" r="r" b="b"/>
              <a:pathLst>
                <a:path w="6344920" h="3470275">
                  <a:moveTo>
                    <a:pt x="6344412" y="0"/>
                  </a:moveTo>
                  <a:lnTo>
                    <a:pt x="6344412" y="3470148"/>
                  </a:lnTo>
                  <a:lnTo>
                    <a:pt x="0" y="3470148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473195"/>
              <a:ext cx="5861303" cy="33848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9057" y="3589019"/>
              <a:ext cx="5830885" cy="311174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48428" y="6184391"/>
            <a:ext cx="1963420" cy="53530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146050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1150"/>
              </a:spcBef>
            </a:pPr>
            <a:r>
              <a:rPr sz="1800" b="1" dirty="0">
                <a:latin typeface="맑은 고딕"/>
                <a:cs typeface="맑은 고딕"/>
              </a:rPr>
              <a:t>항체의 작용 </a:t>
            </a:r>
            <a:r>
              <a:rPr sz="1800" b="1" spc="-25" dirty="0">
                <a:latin typeface="맑은 고딕"/>
                <a:cs typeface="맑은 고딕"/>
              </a:rPr>
              <a:t>방식</a:t>
            </a:r>
            <a:endParaRPr sz="18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>
            <a:extLst>
              <a:ext uri="{FF2B5EF4-FFF2-40B4-BE49-F238E27FC236}">
                <a16:creationId xmlns:a16="http://schemas.microsoft.com/office/drawing/2014/main" id="{61920155-8930-4DDF-98C0-F65A9837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838200"/>
            <a:ext cx="6017261" cy="677108"/>
          </a:xfrm>
        </p:spPr>
        <p:txBody>
          <a:bodyPr/>
          <a:lstStyle/>
          <a:p>
            <a:pPr algn="ctr"/>
            <a:r>
              <a:rPr lang="ko-KR" altLang="en-US" dirty="0"/>
              <a:t>바이러스의 기원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ACFEC13-A086-47D1-AF98-9BCA39D297A3}"/>
              </a:ext>
            </a:extLst>
          </p:cNvPr>
          <p:cNvSpPr/>
          <p:nvPr/>
        </p:nvSpPr>
        <p:spPr>
          <a:xfrm>
            <a:off x="457200" y="1676400"/>
            <a:ext cx="8001000" cy="2601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0" i="0" dirty="0">
                <a:solidFill>
                  <a:srgbClr val="333333"/>
                </a:solidFill>
                <a:effectLst/>
                <a:latin typeface="Noto Sans KR" panose="020B0500000000000000" pitchFamily="34" charset="-127"/>
                <a:ea typeface="Noto Sans KR" panose="020B0500000000000000" pitchFamily="34" charset="-127"/>
              </a:rPr>
              <a:t>1. </a:t>
            </a:r>
            <a:r>
              <a:rPr lang="ko-KR" altLang="en-US" sz="2800" b="0" i="0" dirty="0">
                <a:solidFill>
                  <a:srgbClr val="333333"/>
                </a:solidFill>
                <a:effectLst/>
                <a:latin typeface="Noto Sans KR" panose="020B0500000000000000" pitchFamily="34" charset="-127"/>
                <a:ea typeface="Noto Sans KR" panose="020B0500000000000000" pitchFamily="34" charset="-127"/>
              </a:rPr>
              <a:t>세포로 이루어진 생물보다 먼저 탄생했다는 설</a:t>
            </a:r>
            <a:endParaRPr lang="en-US" altLang="ko-KR" sz="2800" b="0" i="0" dirty="0">
              <a:solidFill>
                <a:srgbClr val="333333"/>
              </a:solidFill>
              <a:effectLst/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b="0" i="0" dirty="0">
                <a:solidFill>
                  <a:srgbClr val="333333"/>
                </a:solidFill>
                <a:effectLst/>
                <a:latin typeface="Noto Sans KR" panose="020B0500000000000000" pitchFamily="34" charset="-127"/>
                <a:ea typeface="Noto Sans KR" panose="020B0500000000000000" pitchFamily="34" charset="-127"/>
              </a:rPr>
              <a:t>2. </a:t>
            </a:r>
            <a:r>
              <a:rPr lang="ko-KR" altLang="en-US" sz="2800" b="0" i="0" dirty="0">
                <a:solidFill>
                  <a:srgbClr val="333333"/>
                </a:solidFill>
                <a:effectLst/>
                <a:latin typeface="Noto Sans KR" panose="020B0500000000000000" pitchFamily="34" charset="-127"/>
                <a:ea typeface="Noto Sans KR" panose="020B0500000000000000" pitchFamily="34" charset="-127"/>
              </a:rPr>
              <a:t>세포로 이루어진 생물보다 나중에 탄생했다는 설</a:t>
            </a:r>
            <a:endParaRPr lang="en-US" altLang="ko-KR" sz="2800" b="0" i="0" dirty="0">
              <a:solidFill>
                <a:srgbClr val="333333"/>
              </a:solidFill>
              <a:effectLst/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solidFill>
                  <a:srgbClr val="333333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3. </a:t>
            </a:r>
            <a:r>
              <a:rPr lang="ko-KR" altLang="en-US" sz="2800" dirty="0" err="1">
                <a:solidFill>
                  <a:srgbClr val="333333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역위트랜스포존에서</a:t>
            </a:r>
            <a:r>
              <a:rPr lang="ko-KR" altLang="en-US" sz="2800" dirty="0">
                <a:solidFill>
                  <a:srgbClr val="333333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 유래되었다는 설</a:t>
            </a:r>
            <a:endParaRPr lang="en-US" altLang="ko-KR" sz="2800" dirty="0">
              <a:solidFill>
                <a:srgbClr val="333333"/>
              </a:solidFill>
              <a:latin typeface="Noto Sans KR" panose="020B0500000000000000" pitchFamily="34" charset="-127"/>
              <a:ea typeface="Noto Sans KR" panose="020B0500000000000000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solidFill>
                  <a:srgbClr val="333333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4. </a:t>
            </a:r>
            <a:r>
              <a:rPr lang="ko-KR" altLang="en-US" sz="2800" dirty="0">
                <a:solidFill>
                  <a:srgbClr val="333333"/>
                </a:solidFill>
                <a:latin typeface="Noto Sans KR" panose="020B0500000000000000" pitchFamily="34" charset="-127"/>
                <a:ea typeface="Noto Sans KR" panose="020B0500000000000000" pitchFamily="34" charset="-127"/>
              </a:rPr>
              <a:t>바이러스 자체가 설계되었다는 설 </a:t>
            </a:r>
            <a:endParaRPr lang="ko-KR" altLang="en-US" sz="2800" dirty="0"/>
          </a:p>
        </p:txBody>
      </p:sp>
      <p:pic>
        <p:nvPicPr>
          <p:cNvPr id="1026" name="Picture 2" descr="https://www.sciencetimes.co.kr/wp-content/uploads/2020/09/%EA%B7%B8%EB%A6%BC2-1-480x400.jpg">
            <a:extLst>
              <a:ext uri="{FF2B5EF4-FFF2-40B4-BE49-F238E27FC236}">
                <a16:creationId xmlns:a16="http://schemas.microsoft.com/office/drawing/2014/main" id="{49B9C7DF-D49F-475E-B029-707FB07B1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 bwMode="auto">
          <a:xfrm>
            <a:off x="6721635" y="3649190"/>
            <a:ext cx="4082731" cy="30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레트로트랜스포존 L1의 전이 메커니즘. 게놈에서 L1(위 파란색)이 발현해 RNA가 만들어지면 세포핵 밖으로 나가 단백질과 복합체를 이룬 뒤 다시 세포핵 안으로 들어와 게놈에 끼어들어간다(아래 빨간색). 숙주인 인체는 게놈을 불안정하게 만드는 전이를 억제하는 다양한 메커니즘을 지니고 있지만 여전히 100세대에 한 개 꼴로 생식세포에서 전이가 이뤄지고 있다. 체세포의 경우는 노화에 따라 더 빈번하게 L1 전이가 일어나면서 각종 질병을 유발한다는 사실이 밝혀지고 있다. - 사이언스 제공">
            <a:extLst>
              <a:ext uri="{FF2B5EF4-FFF2-40B4-BE49-F238E27FC236}">
                <a16:creationId xmlns:a16="http://schemas.microsoft.com/office/drawing/2014/main" id="{6D62A3EB-890B-4F43-A92A-665C3B5A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75547"/>
            <a:ext cx="31242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진화 : 돌연변이, 점핑유전자, 트렌스포존">
            <a:extLst>
              <a:ext uri="{FF2B5EF4-FFF2-40B4-BE49-F238E27FC236}">
                <a16:creationId xmlns:a16="http://schemas.microsoft.com/office/drawing/2014/main" id="{D0854BE2-D8CC-4C7F-A565-63F22176B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4405868"/>
            <a:ext cx="3050019" cy="20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53B9B78-D5E5-4242-8252-6883DCBAB96F}"/>
              </a:ext>
            </a:extLst>
          </p:cNvPr>
          <p:cNvSpPr/>
          <p:nvPr/>
        </p:nvSpPr>
        <p:spPr>
          <a:xfrm>
            <a:off x="1051480" y="6355717"/>
            <a:ext cx="1905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chemeClr val="tx1"/>
                </a:solidFill>
              </a:rPr>
              <a:t>점핑유전자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DD50CCA-3B6F-422B-BA25-FABFF1F2BF2C}"/>
              </a:ext>
            </a:extLst>
          </p:cNvPr>
          <p:cNvSpPr/>
          <p:nvPr/>
        </p:nvSpPr>
        <p:spPr>
          <a:xfrm>
            <a:off x="3048000" y="313661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ko-KR" altLang="en-US" sz="800" b="0" i="0" u="none" strike="noStrike" baseline="0" dirty="0">
              <a:latin typeface="Times New Roman" panose="02020603050405020304" pitchFamily="18" charset="0"/>
            </a:endParaRPr>
          </a:p>
          <a:p>
            <a:endParaRPr lang="ko-KR" altLang="en-US" sz="24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FC5E12A-D677-497A-93A4-30FA64C98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029" y="4561418"/>
            <a:ext cx="3756939" cy="186883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3123565">
              <a:lnSpc>
                <a:spcPct val="100000"/>
              </a:lnSpc>
              <a:spcBef>
                <a:spcPts val="105"/>
              </a:spcBef>
            </a:pPr>
            <a:r>
              <a:rPr dirty="0"/>
              <a:t>백신과</a:t>
            </a:r>
            <a:r>
              <a:rPr spc="-10" dirty="0"/>
              <a:t> </a:t>
            </a:r>
            <a:r>
              <a:rPr spc="-20" dirty="0"/>
              <a:t>지적설계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96855440-CA56-4ACD-BB27-D95D67D2C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49" y="1676400"/>
            <a:ext cx="644129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69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166078" y="5486400"/>
            <a:ext cx="7859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kern="1200" dirty="0" err="1">
                <a:solidFill>
                  <a:schemeClr val="tx1"/>
                </a:solidFill>
              </a:rPr>
              <a:t>이이벌이</a:t>
            </a:r>
            <a:r>
              <a:rPr lang="en-US" altLang="ko-KR" sz="3600" kern="1200" dirty="0">
                <a:solidFill>
                  <a:schemeClr val="tx1"/>
                </a:solidFill>
              </a:rPr>
              <a:t>(</a:t>
            </a:r>
            <a:r>
              <a:rPr lang="ko-KR" altLang="en-US" sz="3600" kern="1200" dirty="0">
                <a:solidFill>
                  <a:schemeClr val="tx1"/>
                </a:solidFill>
              </a:rPr>
              <a:t>以夷伐夷</a:t>
            </a:r>
            <a:r>
              <a:rPr lang="en-US" altLang="ko-KR" sz="3600" kern="1200" dirty="0">
                <a:solidFill>
                  <a:schemeClr val="tx1"/>
                </a:solidFill>
              </a:rPr>
              <a:t>)</a:t>
            </a:r>
            <a:r>
              <a:rPr lang="ko-KR" altLang="en-US" sz="3600" kern="1200" dirty="0">
                <a:solidFill>
                  <a:schemeClr val="tx1"/>
                </a:solidFill>
              </a:rPr>
              <a:t> </a:t>
            </a:r>
            <a:r>
              <a:rPr lang="ko-KR" altLang="en-US" sz="3208" dirty="0" err="1">
                <a:latin typeface="애터미 Medium" panose="020B0603000000000000" pitchFamily="50" charset="-127"/>
                <a:ea typeface="애터미 Medium" panose="020B0603000000000000" pitchFamily="50" charset="-127"/>
              </a:rPr>
              <a:t>이독제독</a:t>
            </a:r>
            <a:r>
              <a:rPr lang="en-US" altLang="ko-KR" sz="3208" dirty="0">
                <a:latin typeface="애터미 Medium" panose="020B0603000000000000" pitchFamily="50" charset="-127"/>
                <a:ea typeface="애터미 Medium" panose="020B0603000000000000" pitchFamily="50" charset="-127"/>
              </a:rPr>
              <a:t>(</a:t>
            </a:r>
            <a:r>
              <a:rPr lang="ko-KR" altLang="en-US" sz="3208" dirty="0">
                <a:latin typeface="애터미 Medium" panose="020B0603000000000000" pitchFamily="50" charset="-127"/>
                <a:ea typeface="애터미 Medium" panose="020B0603000000000000" pitchFamily="50" charset="-127"/>
              </a:rPr>
              <a:t>以毒制毒</a:t>
            </a:r>
            <a:r>
              <a:rPr lang="en-US" altLang="ko-KR" sz="3208" dirty="0">
                <a:latin typeface="애터미 Medium" panose="020B0603000000000000" pitchFamily="50" charset="-127"/>
                <a:ea typeface="애터미 Medium" panose="020B0603000000000000" pitchFamily="50" charset="-127"/>
              </a:rPr>
              <a:t>)</a:t>
            </a:r>
            <a:endParaRPr lang="ko-KR" altLang="en-US" sz="3208" dirty="0">
              <a:latin typeface="애터미 Medium" panose="020B0603000000000000" pitchFamily="50" charset="-127"/>
              <a:ea typeface="애터미 Medium" panose="020B0603000000000000" pitchFamily="50" charset="-127"/>
            </a:endParaRPr>
          </a:p>
        </p:txBody>
      </p:sp>
      <p:pic>
        <p:nvPicPr>
          <p:cNvPr id="5122" name="Picture 2" descr="Learn About IMLYGIC® (talimogene laherparepvec)">
            <a:extLst>
              <a:ext uri="{FF2B5EF4-FFF2-40B4-BE49-F238E27FC236}">
                <a16:creationId xmlns:a16="http://schemas.microsoft.com/office/drawing/2014/main" id="{DFA01B57-3928-4F9D-AE4B-C458CAB6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096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x Item-Imlygic talimogene laherparepve 100000000Pfu/Ml(100 Mpfu) SDV PF By  Amge">
            <a:extLst>
              <a:ext uri="{FF2B5EF4-FFF2-40B4-BE49-F238E27FC236}">
                <a16:creationId xmlns:a16="http://schemas.microsoft.com/office/drawing/2014/main" id="{237A8117-05B6-4206-BA84-8126BE9AE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4762500" cy="35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196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5815" y="2314955"/>
              <a:ext cx="6806183" cy="4543043"/>
            </a:xfrm>
            <a:prstGeom prst="rect">
              <a:avLst/>
            </a:prstGeom>
          </p:spPr>
        </p:pic>
        <p:pic>
          <p:nvPicPr>
            <p:cNvPr id="4" name="object 4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5816" y="0"/>
              <a:ext cx="6806171" cy="35737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385815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1241E4-CD00-4313-93F0-6AA4F862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57146"/>
            <a:ext cx="10358120" cy="677108"/>
          </a:xfrm>
        </p:spPr>
        <p:txBody>
          <a:bodyPr/>
          <a:lstStyle/>
          <a:p>
            <a:pPr algn="ctr"/>
            <a:r>
              <a:rPr lang="ko-KR" altLang="en-US" dirty="0"/>
              <a:t>천연두</a:t>
            </a:r>
            <a:r>
              <a:rPr lang="en-US" altLang="ko-KR" dirty="0"/>
              <a:t>(small pox)</a:t>
            </a:r>
            <a:endParaRPr lang="ko-KR" altLang="en-US" dirty="0"/>
          </a:p>
        </p:txBody>
      </p:sp>
      <p:pic>
        <p:nvPicPr>
          <p:cNvPr id="1026" name="Picture 2" descr="이 투과전자현미경 사진은 천연두 비리온(성숙한 바이러스 입자) 여러 개를 보여주고 있다. 비리온 속의 아령 모양 구조가 바이러스의 DNA를 품고 있는 바이러스핵이다. 배율: 370,000배 확대.">
            <a:extLst>
              <a:ext uri="{FF2B5EF4-FFF2-40B4-BE49-F238E27FC236}">
                <a16:creationId xmlns:a16="http://schemas.microsoft.com/office/drawing/2014/main" id="{FF158D07-85C0-47D9-8F37-32917931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4421"/>
            <a:ext cx="3883661" cy="512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1EFFBAD3-B6E5-4174-A953-6DC0C129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61" y="1374420"/>
            <a:ext cx="3487636" cy="512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ACFB453C-7C7B-41F8-85F2-19839EDA51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2411" y="1374420"/>
            <a:ext cx="3487636" cy="51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0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E5820C-B008-4150-8AE1-FBD9E919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86D75412-CA64-4209-9B0D-22ED031D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6" y="1114176"/>
            <a:ext cx="408786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뜨거운 감자: 천연두 바이러스를 어떻게 처리할 것인가? : 네이버 블로그">
            <a:extLst>
              <a:ext uri="{FF2B5EF4-FFF2-40B4-BE49-F238E27FC236}">
                <a16:creationId xmlns:a16="http://schemas.microsoft.com/office/drawing/2014/main" id="{46292E59-7151-4C5A-8934-EDEE83F29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41" y="1114176"/>
            <a:ext cx="4020822" cy="258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ndefined">
            <a:extLst>
              <a:ext uri="{FF2B5EF4-FFF2-40B4-BE49-F238E27FC236}">
                <a16:creationId xmlns:a16="http://schemas.microsoft.com/office/drawing/2014/main" id="{3DED9C14-37B0-483A-9831-FDF33062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114176"/>
            <a:ext cx="3352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02A552C-0F4B-465F-99DC-31B420B92D51}"/>
              </a:ext>
            </a:extLst>
          </p:cNvPr>
          <p:cNvSpPr/>
          <p:nvPr/>
        </p:nvSpPr>
        <p:spPr>
          <a:xfrm>
            <a:off x="9835752" y="3866973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람세스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세의 미라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2426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88C1DB-64AE-42D6-96A3-78DB90A6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9906000" cy="838200"/>
          </a:xfrm>
        </p:spPr>
        <p:txBody>
          <a:bodyPr/>
          <a:lstStyle/>
          <a:p>
            <a:pPr algn="ctr"/>
            <a:r>
              <a:rPr lang="ko-KR" altLang="en-US" dirty="0"/>
              <a:t>에드워드 </a:t>
            </a:r>
            <a:r>
              <a:rPr lang="ko-KR" altLang="en-US" dirty="0" err="1"/>
              <a:t>제너와</a:t>
            </a:r>
            <a:r>
              <a:rPr lang="ko-KR" altLang="en-US" dirty="0"/>
              <a:t> 천연두</a:t>
            </a:r>
            <a:r>
              <a:rPr lang="en-US" altLang="ko-KR" dirty="0"/>
              <a:t>, </a:t>
            </a:r>
            <a:r>
              <a:rPr lang="ko-KR" altLang="en-US" dirty="0"/>
              <a:t>그리고 </a:t>
            </a:r>
            <a:r>
              <a:rPr lang="ko-KR" altLang="en-US" dirty="0" err="1"/>
              <a:t>우두법</a:t>
            </a:r>
            <a:endParaRPr lang="ko-KR" altLang="en-US" dirty="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4DA36D62-FC34-492F-B422-840D1E4199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1933" y="1484113"/>
            <a:ext cx="4443958" cy="4806958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6489C001-8375-45DB-BEE6-8BB941880CA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71344" y="1484114"/>
            <a:ext cx="3332988" cy="480695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F2F7F25-26CB-41BC-B1A7-BC61C5386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1490471"/>
            <a:ext cx="2894480" cy="4800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C8BCE90B-13F0-4F61-9DBE-C6B76359F3ED}"/>
              </a:ext>
            </a:extLst>
          </p:cNvPr>
          <p:cNvSpPr/>
          <p:nvPr/>
        </p:nvSpPr>
        <p:spPr>
          <a:xfrm>
            <a:off x="685800" y="6400800"/>
            <a:ext cx="8383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/>
              <a:t>에드워드 </a:t>
            </a:r>
            <a:r>
              <a:rPr lang="ko-KR" altLang="en-US" dirty="0" err="1"/>
              <a:t>제너</a:t>
            </a:r>
            <a:r>
              <a:rPr lang="ko-KR" altLang="en-US" dirty="0"/>
              <a:t> </a:t>
            </a:r>
            <a:r>
              <a:rPr lang="en-US" altLang="ko-KR" dirty="0"/>
              <a:t>An inquiry into the causes and effects of the </a:t>
            </a:r>
            <a:r>
              <a:rPr lang="en-US" altLang="ko-KR" dirty="0" err="1"/>
              <a:t>variolae</a:t>
            </a:r>
            <a:r>
              <a:rPr lang="en-US" altLang="ko-KR" dirty="0"/>
              <a:t> </a:t>
            </a:r>
            <a:r>
              <a:rPr lang="en-US" altLang="ko-KR" dirty="0" err="1"/>
              <a:t>vaccinae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0818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8C69C5-F298-418C-8244-24AC5AEB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72D721EB-11FF-4FF4-9ABD-7CEBC784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7924800" cy="566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535C5B29-0659-4984-A440-D76AEA57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85799"/>
            <a:ext cx="3678294" cy="566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25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7A6915-D05F-42BF-B073-1FDE0BC0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8FB84AD-A29B-4F7F-A1BA-4B2A1998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15661"/>
            <a:ext cx="5229225" cy="66484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26C40DF-E1DE-47A3-982C-171BB520E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7" y="0"/>
            <a:ext cx="3925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94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1468755">
              <a:lnSpc>
                <a:spcPct val="100000"/>
              </a:lnSpc>
              <a:spcBef>
                <a:spcPts val="105"/>
              </a:spcBef>
            </a:pPr>
            <a:r>
              <a:rPr dirty="0"/>
              <a:t>광견병</a:t>
            </a:r>
            <a:r>
              <a:rPr spc="-10" dirty="0"/>
              <a:t> </a:t>
            </a:r>
            <a:r>
              <a:rPr dirty="0"/>
              <a:t>백신과</a:t>
            </a:r>
            <a:r>
              <a:rPr spc="-10" dirty="0"/>
              <a:t> </a:t>
            </a:r>
            <a:r>
              <a:rPr dirty="0"/>
              <a:t>사백신,</a:t>
            </a:r>
            <a:r>
              <a:rPr spc="-5" dirty="0"/>
              <a:t> </a:t>
            </a:r>
            <a:r>
              <a:rPr spc="-25" dirty="0"/>
              <a:t>시노팜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21080" y="1940052"/>
            <a:ext cx="10005060" cy="3794760"/>
            <a:chOff x="1021080" y="1940052"/>
            <a:chExt cx="10005060" cy="37947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080" y="1940052"/>
              <a:ext cx="5675375" cy="37810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3032" y="1940052"/>
              <a:ext cx="4293107" cy="37810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1871" y="3589020"/>
              <a:ext cx="3250691" cy="21457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백신(vaccine)의</a:t>
            </a:r>
            <a:r>
              <a:rPr spc="-135" dirty="0"/>
              <a:t> </a:t>
            </a:r>
            <a:r>
              <a:rPr spc="-25" dirty="0"/>
              <a:t>종류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22160" y="2575992"/>
            <a:ext cx="3400425" cy="357695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11785" indent="-299085">
              <a:lnSpc>
                <a:spcPct val="100000"/>
              </a:lnSpc>
              <a:spcBef>
                <a:spcPts val="470"/>
              </a:spcBef>
              <a:buAutoNum type="arabicPlain"/>
              <a:tabLst>
                <a:tab pos="312420" algn="l"/>
              </a:tabLst>
            </a:pPr>
            <a:r>
              <a:rPr sz="2600" spc="-25" dirty="0">
                <a:latin typeface="맑은 고딕"/>
                <a:cs typeface="맑은 고딕"/>
              </a:rPr>
              <a:t>생백신</a:t>
            </a:r>
            <a:endParaRPr sz="2600">
              <a:latin typeface="맑은 고딕"/>
              <a:cs typeface="맑은 고딕"/>
            </a:endParaRPr>
          </a:p>
          <a:p>
            <a:pPr marL="311785" indent="-299085">
              <a:lnSpc>
                <a:spcPct val="100000"/>
              </a:lnSpc>
              <a:spcBef>
                <a:spcPts val="370"/>
              </a:spcBef>
              <a:buAutoNum type="arabicPlain"/>
              <a:tabLst>
                <a:tab pos="312420" algn="l"/>
              </a:tabLst>
            </a:pPr>
            <a:r>
              <a:rPr sz="2600" dirty="0">
                <a:latin typeface="맑은 고딕"/>
                <a:cs typeface="맑은 고딕"/>
              </a:rPr>
              <a:t>(바이러스벡터</a:t>
            </a:r>
            <a:r>
              <a:rPr sz="2600" spc="-45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백신)</a:t>
            </a:r>
            <a:endParaRPr sz="2600">
              <a:latin typeface="맑은 고딕"/>
              <a:cs typeface="맑은 고딕"/>
            </a:endParaRPr>
          </a:p>
          <a:p>
            <a:pPr marL="311785" indent="-299085">
              <a:lnSpc>
                <a:spcPct val="100000"/>
              </a:lnSpc>
              <a:spcBef>
                <a:spcPts val="375"/>
              </a:spcBef>
              <a:buAutoNum type="arabicPlain"/>
              <a:tabLst>
                <a:tab pos="312420" algn="l"/>
              </a:tabLst>
            </a:pPr>
            <a:r>
              <a:rPr sz="2600" dirty="0">
                <a:latin typeface="맑은 고딕"/>
                <a:cs typeface="맑은 고딕"/>
              </a:rPr>
              <a:t>(불활화</a:t>
            </a:r>
            <a:r>
              <a:rPr sz="2600" spc="-35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백신)</a:t>
            </a:r>
            <a:endParaRPr sz="2600">
              <a:latin typeface="맑은 고딕"/>
              <a:cs typeface="맑은 고딕"/>
            </a:endParaRPr>
          </a:p>
          <a:p>
            <a:pPr marL="311785" indent="-299085">
              <a:lnSpc>
                <a:spcPct val="100000"/>
              </a:lnSpc>
              <a:spcBef>
                <a:spcPts val="385"/>
              </a:spcBef>
              <a:buAutoNum type="arabicPlain"/>
              <a:tabLst>
                <a:tab pos="312420" algn="l"/>
              </a:tabLst>
            </a:pPr>
            <a:r>
              <a:rPr sz="2600" dirty="0">
                <a:latin typeface="맑은 고딕"/>
                <a:cs typeface="맑은 고딕"/>
              </a:rPr>
              <a:t>(DNA</a:t>
            </a:r>
            <a:r>
              <a:rPr sz="2600" spc="-35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백신)</a:t>
            </a:r>
            <a:endParaRPr sz="2600">
              <a:latin typeface="맑은 고딕"/>
              <a:cs typeface="맑은 고딕"/>
            </a:endParaRPr>
          </a:p>
          <a:p>
            <a:pPr marL="311785" indent="-299085">
              <a:lnSpc>
                <a:spcPct val="100000"/>
              </a:lnSpc>
              <a:spcBef>
                <a:spcPts val="370"/>
              </a:spcBef>
              <a:buAutoNum type="arabicPlain"/>
              <a:tabLst>
                <a:tab pos="312420" algn="l"/>
              </a:tabLst>
            </a:pPr>
            <a:r>
              <a:rPr sz="2600" dirty="0">
                <a:latin typeface="맑은 고딕"/>
                <a:cs typeface="맑은 고딕"/>
              </a:rPr>
              <a:t>(RNA</a:t>
            </a:r>
            <a:r>
              <a:rPr sz="2600" spc="-30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백신)</a:t>
            </a:r>
            <a:endParaRPr sz="2600">
              <a:latin typeface="맑은 고딕"/>
              <a:cs typeface="맑은 고딕"/>
            </a:endParaRPr>
          </a:p>
          <a:p>
            <a:pPr marL="311785" indent="-299085">
              <a:lnSpc>
                <a:spcPct val="100000"/>
              </a:lnSpc>
              <a:spcBef>
                <a:spcPts val="375"/>
              </a:spcBef>
              <a:buAutoNum type="arabicPlain"/>
              <a:tabLst>
                <a:tab pos="312420" algn="l"/>
              </a:tabLst>
            </a:pPr>
            <a:r>
              <a:rPr sz="2600" dirty="0">
                <a:latin typeface="맑은 고딕"/>
                <a:cs typeface="맑은 고딕"/>
              </a:rPr>
              <a:t>(재조합</a:t>
            </a:r>
            <a:r>
              <a:rPr sz="2600" spc="-3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단백질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백신)</a:t>
            </a:r>
            <a:endParaRPr sz="2600">
              <a:latin typeface="맑은 고딕"/>
              <a:cs typeface="맑은 고딕"/>
            </a:endParaRPr>
          </a:p>
          <a:p>
            <a:pPr marL="311150" indent="-299085">
              <a:lnSpc>
                <a:spcPct val="100000"/>
              </a:lnSpc>
              <a:spcBef>
                <a:spcPts val="380"/>
              </a:spcBef>
              <a:buAutoNum type="arabicPlain"/>
              <a:tabLst>
                <a:tab pos="311785" algn="l"/>
              </a:tabLst>
            </a:pPr>
            <a:r>
              <a:rPr sz="2600" dirty="0">
                <a:latin typeface="맑은 고딕"/>
                <a:cs typeface="맑은 고딕"/>
              </a:rPr>
              <a:t>(VLP</a:t>
            </a:r>
            <a:r>
              <a:rPr sz="2600" spc="-20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백신)</a:t>
            </a:r>
            <a:endParaRPr sz="2600">
              <a:latin typeface="맑은 고딕"/>
              <a:cs typeface="맑은 고딕"/>
            </a:endParaRPr>
          </a:p>
          <a:p>
            <a:pPr marL="311150" indent="-299085">
              <a:lnSpc>
                <a:spcPct val="100000"/>
              </a:lnSpc>
              <a:spcBef>
                <a:spcPts val="375"/>
              </a:spcBef>
              <a:buAutoNum type="arabicPlain"/>
              <a:tabLst>
                <a:tab pos="311785" algn="l"/>
              </a:tabLst>
            </a:pPr>
            <a:r>
              <a:rPr sz="2600" dirty="0">
                <a:latin typeface="맑은 고딕"/>
                <a:cs typeface="맑은 고딕"/>
              </a:rPr>
              <a:t>(약독화</a:t>
            </a:r>
            <a:r>
              <a:rPr sz="2600" spc="-35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백신)</a:t>
            </a:r>
            <a:endParaRPr sz="2600">
              <a:latin typeface="맑은 고딕"/>
              <a:cs typeface="맑은 고딕"/>
            </a:endParaRPr>
          </a:p>
        </p:txBody>
      </p:sp>
      <p:pic>
        <p:nvPicPr>
          <p:cNvPr id="4" name="object 4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7620" y="365759"/>
            <a:ext cx="2763011" cy="20665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763" y="2082446"/>
            <a:ext cx="6092870" cy="369205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457200"/>
            <a:ext cx="12090399" cy="6124955"/>
            <a:chOff x="101600" y="457200"/>
            <a:chExt cx="12090399" cy="6124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0" y="457200"/>
              <a:ext cx="9075419" cy="47914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8952" y="4256532"/>
              <a:ext cx="3813047" cy="2325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1921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0050" y="105156"/>
            <a:ext cx="10877550" cy="6753225"/>
            <a:chOff x="400050" y="105156"/>
            <a:chExt cx="10877550" cy="6753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050" y="105156"/>
              <a:ext cx="10877549" cy="67528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0" y="365760"/>
              <a:ext cx="4404359" cy="2741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0372" y="278892"/>
            <a:ext cx="11201399" cy="57439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5147" y="0"/>
              <a:ext cx="9043414" cy="6857999"/>
            </a:xfrm>
            <a:prstGeom prst="rect">
              <a:avLst/>
            </a:prstGeom>
          </p:spPr>
        </p:pic>
        <p:pic>
          <p:nvPicPr>
            <p:cNvPr id="4" name="object 4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5783579" cy="3057143"/>
            </a:xfrm>
            <a:prstGeom prst="rect">
              <a:avLst/>
            </a:prstGeom>
          </p:spPr>
        </p:pic>
        <p:pic>
          <p:nvPicPr>
            <p:cNvPr id="5" name="object 5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39384" y="3553968"/>
              <a:ext cx="6434326" cy="3304031"/>
            </a:xfrm>
            <a:prstGeom prst="rect">
              <a:avLst/>
            </a:prstGeom>
          </p:spPr>
        </p:pic>
        <p:pic>
          <p:nvPicPr>
            <p:cNvPr id="6" name="object 6">
              <a:hlinkClick r:id="rId8"/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060192"/>
              <a:ext cx="5739383" cy="3797807"/>
            </a:xfrm>
            <a:prstGeom prst="rect">
              <a:avLst/>
            </a:prstGeom>
          </p:spPr>
        </p:pic>
        <p:pic>
          <p:nvPicPr>
            <p:cNvPr id="7" name="object 7">
              <a:hlinkClick r:id="rId2"/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5200" y="0"/>
              <a:ext cx="2538983" cy="35539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80092" y="0"/>
              <a:ext cx="2311907" cy="35539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7140" y="0"/>
              <a:ext cx="459485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6851" y="3386328"/>
              <a:ext cx="4561331" cy="34670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1527" y="0"/>
              <a:ext cx="4486655" cy="3386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584960"/>
              <a:ext cx="4486655" cy="34091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0"/>
            <a:ext cx="3601720" cy="448309"/>
            <a:chOff x="1524000" y="0"/>
            <a:chExt cx="3601720" cy="448309"/>
          </a:xfrm>
        </p:grpSpPr>
        <p:sp>
          <p:nvSpPr>
            <p:cNvPr id="3" name="object 3"/>
            <p:cNvSpPr/>
            <p:nvPr/>
          </p:nvSpPr>
          <p:spPr>
            <a:xfrm>
              <a:off x="1524000" y="0"/>
              <a:ext cx="1800225" cy="405765"/>
            </a:xfrm>
            <a:custGeom>
              <a:avLst/>
              <a:gdLst/>
              <a:ahLst/>
              <a:cxnLst/>
              <a:rect l="l" t="t" r="r" b="b"/>
              <a:pathLst>
                <a:path w="1800225" h="405765">
                  <a:moveTo>
                    <a:pt x="1799844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1799844" y="405384"/>
                  </a:lnTo>
                  <a:lnTo>
                    <a:pt x="179984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6919" y="44195"/>
              <a:ext cx="810767" cy="4038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3844" y="0"/>
              <a:ext cx="1801495" cy="405765"/>
            </a:xfrm>
            <a:custGeom>
              <a:avLst/>
              <a:gdLst/>
              <a:ahLst/>
              <a:cxnLst/>
              <a:rect l="l" t="t" r="r" b="b"/>
              <a:pathLst>
                <a:path w="1801495" h="405765">
                  <a:moveTo>
                    <a:pt x="1801368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1801368" y="405384"/>
                  </a:lnTo>
                  <a:lnTo>
                    <a:pt x="180136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1523" y="44195"/>
              <a:ext cx="842772" cy="40385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40332" y="95505"/>
            <a:ext cx="23958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783080" algn="l"/>
              </a:tabLst>
            </a:pPr>
            <a:r>
              <a:rPr sz="1400" dirty="0">
                <a:solidFill>
                  <a:srgbClr val="FFFFFF"/>
                </a:solidFill>
                <a:latin typeface="HY강B"/>
                <a:cs typeface="HY강B"/>
              </a:rPr>
              <a:t>Result</a:t>
            </a:r>
            <a:r>
              <a:rPr sz="14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HY강B"/>
                <a:cs typeface="HY강B"/>
              </a:rPr>
              <a:t>1</a:t>
            </a:r>
            <a:r>
              <a:rPr sz="1400" dirty="0">
                <a:solidFill>
                  <a:srgbClr val="FFFFFF"/>
                </a:solidFill>
                <a:latin typeface="HY강B"/>
                <a:cs typeface="HY강B"/>
              </a:rPr>
              <a:t>	Result</a:t>
            </a:r>
            <a:r>
              <a:rPr sz="14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HY강B"/>
                <a:cs typeface="HY강B"/>
              </a:rPr>
              <a:t>2</a:t>
            </a:r>
            <a:endParaRPr sz="1400">
              <a:latin typeface="HY강B"/>
              <a:cs typeface="HY강B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25211" y="0"/>
            <a:ext cx="1800225" cy="615950"/>
            <a:chOff x="5125211" y="0"/>
            <a:chExt cx="1800225" cy="615950"/>
          </a:xfrm>
        </p:grpSpPr>
        <p:sp>
          <p:nvSpPr>
            <p:cNvPr id="9" name="object 9"/>
            <p:cNvSpPr/>
            <p:nvPr/>
          </p:nvSpPr>
          <p:spPr>
            <a:xfrm>
              <a:off x="5125211" y="0"/>
              <a:ext cx="1800225" cy="411480"/>
            </a:xfrm>
            <a:custGeom>
              <a:avLst/>
              <a:gdLst/>
              <a:ahLst/>
              <a:cxnLst/>
              <a:rect l="l" t="t" r="r" b="b"/>
              <a:pathLst>
                <a:path w="1800225" h="411480">
                  <a:moveTo>
                    <a:pt x="1799843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1799843" y="411479"/>
                  </a:lnTo>
                  <a:lnTo>
                    <a:pt x="1799843" y="0"/>
                  </a:lnTo>
                  <a:close/>
                </a:path>
              </a:pathLst>
            </a:custGeom>
            <a:solidFill>
              <a:srgbClr val="236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6107" y="45719"/>
              <a:ext cx="1196339" cy="56997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23844" y="121413"/>
            <a:ext cx="36017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203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HY강B"/>
                <a:cs typeface="HY강B"/>
              </a:rPr>
              <a:t>Result</a:t>
            </a:r>
            <a:r>
              <a:rPr sz="2000" spc="-2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HY강B"/>
                <a:cs typeface="HY강B"/>
              </a:rPr>
              <a:t>3</a:t>
            </a:r>
            <a:endParaRPr sz="2000">
              <a:latin typeface="HY강B"/>
              <a:cs typeface="HY강B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25056" y="0"/>
            <a:ext cx="3743325" cy="448309"/>
            <a:chOff x="6925056" y="0"/>
            <a:chExt cx="3743325" cy="448309"/>
          </a:xfrm>
        </p:grpSpPr>
        <p:sp>
          <p:nvSpPr>
            <p:cNvPr id="13" name="object 13"/>
            <p:cNvSpPr/>
            <p:nvPr/>
          </p:nvSpPr>
          <p:spPr>
            <a:xfrm>
              <a:off x="6925056" y="0"/>
              <a:ext cx="1800225" cy="405765"/>
            </a:xfrm>
            <a:custGeom>
              <a:avLst/>
              <a:gdLst/>
              <a:ahLst/>
              <a:cxnLst/>
              <a:rect l="l" t="t" r="r" b="b"/>
              <a:pathLst>
                <a:path w="1800225" h="405765">
                  <a:moveTo>
                    <a:pt x="0" y="405384"/>
                  </a:moveTo>
                  <a:lnTo>
                    <a:pt x="1799831" y="405384"/>
                  </a:lnTo>
                  <a:lnTo>
                    <a:pt x="1799831" y="0"/>
                  </a:lnTo>
                  <a:lnTo>
                    <a:pt x="0" y="0"/>
                  </a:lnTo>
                  <a:lnTo>
                    <a:pt x="0" y="405384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1211" y="44195"/>
              <a:ext cx="842772" cy="4038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688324" y="0"/>
              <a:ext cx="1979930" cy="405765"/>
            </a:xfrm>
            <a:custGeom>
              <a:avLst/>
              <a:gdLst/>
              <a:ahLst/>
              <a:cxnLst/>
              <a:rect l="l" t="t" r="r" b="b"/>
              <a:pathLst>
                <a:path w="1979929" h="405765">
                  <a:moveTo>
                    <a:pt x="1979676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1979676" y="405384"/>
                  </a:lnTo>
                  <a:lnTo>
                    <a:pt x="1979676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4395" y="44195"/>
              <a:ext cx="842772" cy="40385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125211" y="95505"/>
            <a:ext cx="55429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9030">
              <a:lnSpc>
                <a:spcPct val="100000"/>
              </a:lnSpc>
              <a:spcBef>
                <a:spcPts val="100"/>
              </a:spcBef>
              <a:tabLst>
                <a:tab pos="4252595" algn="l"/>
              </a:tabLst>
            </a:pPr>
            <a:r>
              <a:rPr sz="1400" dirty="0">
                <a:solidFill>
                  <a:srgbClr val="FFFFFF"/>
                </a:solidFill>
                <a:latin typeface="HY강B"/>
                <a:cs typeface="HY강B"/>
              </a:rPr>
              <a:t>Result</a:t>
            </a:r>
            <a:r>
              <a:rPr sz="14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HY강B"/>
                <a:cs typeface="HY강B"/>
              </a:rPr>
              <a:t>4</a:t>
            </a:r>
            <a:r>
              <a:rPr sz="1400" dirty="0">
                <a:solidFill>
                  <a:srgbClr val="FFFFFF"/>
                </a:solidFill>
                <a:latin typeface="HY강B"/>
                <a:cs typeface="HY강B"/>
              </a:rPr>
              <a:t>	Result</a:t>
            </a:r>
            <a:r>
              <a:rPr sz="14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HY강B"/>
                <a:cs typeface="HY강B"/>
              </a:rPr>
              <a:t>5</a:t>
            </a:r>
            <a:endParaRPr sz="1400">
              <a:latin typeface="HY강B"/>
              <a:cs typeface="HY강B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11808" y="405384"/>
            <a:ext cx="5413375" cy="410209"/>
          </a:xfrm>
          <a:prstGeom prst="rect">
            <a:avLst/>
          </a:prstGeom>
          <a:solidFill>
            <a:srgbClr val="236623"/>
          </a:solidFill>
        </p:spPr>
        <p:txBody>
          <a:bodyPr vert="horz" wrap="square" lIns="0" tIns="53340" rIns="0" bIns="0" rtlCol="0">
            <a:spAutoFit/>
          </a:bodyPr>
          <a:lstStyle/>
          <a:p>
            <a:pPr marL="310515">
              <a:lnSpc>
                <a:spcPct val="100000"/>
              </a:lnSpc>
              <a:spcBef>
                <a:spcPts val="420"/>
              </a:spcBef>
            </a:pPr>
            <a:r>
              <a:rPr sz="2000" dirty="0">
                <a:solidFill>
                  <a:srgbClr val="FFFFFF"/>
                </a:solidFill>
                <a:latin typeface="HY강B"/>
                <a:cs typeface="HY강B"/>
              </a:rPr>
              <a:t>3.</a:t>
            </a:r>
            <a:r>
              <a:rPr sz="2000" spc="-3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2000" dirty="0">
                <a:solidFill>
                  <a:srgbClr val="FFFFFF"/>
                </a:solidFill>
                <a:latin typeface="HY강B"/>
                <a:cs typeface="HY강B"/>
              </a:rPr>
              <a:t>Immunization</a:t>
            </a:r>
            <a:r>
              <a:rPr sz="2000" spc="-6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2000" dirty="0">
                <a:solidFill>
                  <a:srgbClr val="FFFFFF"/>
                </a:solidFill>
                <a:latin typeface="HY강B"/>
                <a:cs typeface="HY강B"/>
              </a:rPr>
              <a:t>and</a:t>
            </a:r>
            <a:r>
              <a:rPr sz="2000" spc="-3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2000" dirty="0">
                <a:solidFill>
                  <a:srgbClr val="FFFFFF"/>
                </a:solidFill>
                <a:latin typeface="HY강B"/>
                <a:cs typeface="HY강B"/>
              </a:rPr>
              <a:t>Detection</a:t>
            </a:r>
            <a:r>
              <a:rPr sz="2000" spc="-4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2000" dirty="0">
                <a:solidFill>
                  <a:srgbClr val="FFFFFF"/>
                </a:solidFill>
                <a:latin typeface="HY강B"/>
                <a:cs typeface="HY강B"/>
              </a:rPr>
              <a:t>of</a:t>
            </a:r>
            <a:r>
              <a:rPr sz="2000" spc="-3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HY강B"/>
                <a:cs typeface="HY강B"/>
              </a:rPr>
              <a:t>antibodies</a:t>
            </a:r>
            <a:endParaRPr sz="2000">
              <a:latin typeface="HY강B"/>
              <a:cs typeface="HY강B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77795" y="2289048"/>
            <a:ext cx="805762" cy="1024708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398392" y="2285874"/>
            <a:ext cx="6200140" cy="787400"/>
            <a:chOff x="3398392" y="2285874"/>
            <a:chExt cx="6200140" cy="787400"/>
          </a:xfrm>
        </p:grpSpPr>
        <p:sp>
          <p:nvSpPr>
            <p:cNvPr id="21" name="object 21"/>
            <p:cNvSpPr/>
            <p:nvPr/>
          </p:nvSpPr>
          <p:spPr>
            <a:xfrm>
              <a:off x="3401567" y="2289049"/>
              <a:ext cx="6193790" cy="120650"/>
            </a:xfrm>
            <a:custGeom>
              <a:avLst/>
              <a:gdLst/>
              <a:ahLst/>
              <a:cxnLst/>
              <a:rect l="l" t="t" r="r" b="b"/>
              <a:pathLst>
                <a:path w="6193790" h="120650">
                  <a:moveTo>
                    <a:pt x="6133338" y="0"/>
                  </a:moveTo>
                  <a:lnTo>
                    <a:pt x="6133338" y="30099"/>
                  </a:lnTo>
                  <a:lnTo>
                    <a:pt x="0" y="30099"/>
                  </a:lnTo>
                  <a:lnTo>
                    <a:pt x="0" y="90297"/>
                  </a:lnTo>
                  <a:lnTo>
                    <a:pt x="6133338" y="90297"/>
                  </a:lnTo>
                  <a:lnTo>
                    <a:pt x="6133338" y="120396"/>
                  </a:lnTo>
                  <a:lnTo>
                    <a:pt x="6193536" y="60198"/>
                  </a:lnTo>
                  <a:lnTo>
                    <a:pt x="613333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401567" y="2289049"/>
              <a:ext cx="6193790" cy="120650"/>
            </a:xfrm>
            <a:custGeom>
              <a:avLst/>
              <a:gdLst/>
              <a:ahLst/>
              <a:cxnLst/>
              <a:rect l="l" t="t" r="r" b="b"/>
              <a:pathLst>
                <a:path w="6193790" h="120650">
                  <a:moveTo>
                    <a:pt x="0" y="30099"/>
                  </a:moveTo>
                  <a:lnTo>
                    <a:pt x="6133338" y="30099"/>
                  </a:lnTo>
                  <a:lnTo>
                    <a:pt x="6133338" y="0"/>
                  </a:lnTo>
                  <a:lnTo>
                    <a:pt x="6193536" y="60198"/>
                  </a:lnTo>
                  <a:lnTo>
                    <a:pt x="6133338" y="120396"/>
                  </a:lnTo>
                  <a:lnTo>
                    <a:pt x="6133338" y="90297"/>
                  </a:lnTo>
                  <a:lnTo>
                    <a:pt x="0" y="90297"/>
                  </a:lnTo>
                  <a:lnTo>
                    <a:pt x="0" y="30099"/>
                  </a:lnTo>
                  <a:close/>
                </a:path>
              </a:pathLst>
            </a:custGeom>
            <a:ln w="6095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1567" y="2439923"/>
              <a:ext cx="166914" cy="633325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687189" y="2082330"/>
            <a:ext cx="254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D14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93002" y="2082330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D28</a:t>
            </a:r>
            <a:endParaRPr sz="1200">
              <a:latin typeface="HY강B"/>
              <a:cs typeface="HY강B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738115" y="1981200"/>
            <a:ext cx="3921760" cy="1087755"/>
            <a:chOff x="4738115" y="1981200"/>
            <a:chExt cx="3921760" cy="1087755"/>
          </a:xfrm>
        </p:grpSpPr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38115" y="2433828"/>
              <a:ext cx="166914" cy="63482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67855" y="2433828"/>
              <a:ext cx="165462" cy="63482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2703" y="2409444"/>
              <a:ext cx="175259" cy="6431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0815" y="2409444"/>
              <a:ext cx="175259" cy="64312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154923" y="2439917"/>
              <a:ext cx="231775" cy="315595"/>
            </a:xfrm>
            <a:custGeom>
              <a:avLst/>
              <a:gdLst/>
              <a:ahLst/>
              <a:cxnLst/>
              <a:rect l="l" t="t" r="r" b="b"/>
              <a:pathLst>
                <a:path w="231775" h="315594">
                  <a:moveTo>
                    <a:pt x="115823" y="0"/>
                  </a:moveTo>
                  <a:lnTo>
                    <a:pt x="0" y="116128"/>
                  </a:lnTo>
                  <a:lnTo>
                    <a:pt x="57912" y="116128"/>
                  </a:lnTo>
                  <a:lnTo>
                    <a:pt x="57912" y="315468"/>
                  </a:lnTo>
                  <a:lnTo>
                    <a:pt x="173736" y="315468"/>
                  </a:lnTo>
                  <a:lnTo>
                    <a:pt x="173736" y="116128"/>
                  </a:lnTo>
                  <a:lnTo>
                    <a:pt x="231647" y="116128"/>
                  </a:lnTo>
                  <a:lnTo>
                    <a:pt x="1158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154923" y="2439917"/>
              <a:ext cx="231775" cy="315595"/>
            </a:xfrm>
            <a:custGeom>
              <a:avLst/>
              <a:gdLst/>
              <a:ahLst/>
              <a:cxnLst/>
              <a:rect l="l" t="t" r="r" b="b"/>
              <a:pathLst>
                <a:path w="231775" h="315594">
                  <a:moveTo>
                    <a:pt x="0" y="116128"/>
                  </a:moveTo>
                  <a:lnTo>
                    <a:pt x="115823" y="0"/>
                  </a:lnTo>
                  <a:lnTo>
                    <a:pt x="231647" y="116128"/>
                  </a:lnTo>
                  <a:lnTo>
                    <a:pt x="173736" y="116128"/>
                  </a:lnTo>
                  <a:lnTo>
                    <a:pt x="173736" y="315468"/>
                  </a:lnTo>
                  <a:lnTo>
                    <a:pt x="57912" y="315468"/>
                  </a:lnTo>
                  <a:lnTo>
                    <a:pt x="57912" y="116128"/>
                  </a:lnTo>
                  <a:lnTo>
                    <a:pt x="0" y="11612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810499" y="1981200"/>
              <a:ext cx="848994" cy="276225"/>
            </a:xfrm>
            <a:custGeom>
              <a:avLst/>
              <a:gdLst/>
              <a:ahLst/>
              <a:cxnLst/>
              <a:rect l="l" t="t" r="r" b="b"/>
              <a:pathLst>
                <a:path w="848995" h="276225">
                  <a:moveTo>
                    <a:pt x="848868" y="0"/>
                  </a:moveTo>
                  <a:lnTo>
                    <a:pt x="0" y="0"/>
                  </a:lnTo>
                  <a:lnTo>
                    <a:pt x="0" y="275844"/>
                  </a:lnTo>
                  <a:lnTo>
                    <a:pt x="848868" y="275844"/>
                  </a:lnTo>
                  <a:lnTo>
                    <a:pt x="84886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604859" y="2093404"/>
            <a:ext cx="254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D21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194543" y="2067953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D35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88291" y="1937854"/>
            <a:ext cx="572770" cy="39560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07010" marR="5080" indent="-194945">
              <a:lnSpc>
                <a:spcPct val="102400"/>
              </a:lnSpc>
              <a:spcBef>
                <a:spcPts val="65"/>
              </a:spcBef>
            </a:pPr>
            <a:r>
              <a:rPr sz="1200" spc="-10" dirty="0">
                <a:latin typeface="HY강B"/>
                <a:cs typeface="HY강B"/>
              </a:rPr>
              <a:t>3월30일 </a:t>
            </a:r>
            <a:r>
              <a:rPr sz="1200" spc="-25" dirty="0">
                <a:latin typeface="HY강B"/>
                <a:cs typeface="HY강B"/>
              </a:rPr>
              <a:t>D0</a:t>
            </a:r>
            <a:endParaRPr sz="1200">
              <a:latin typeface="HY강B"/>
              <a:cs typeface="HY강B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420127" y="4849304"/>
            <a:ext cx="987707" cy="814095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3686428" y="4776086"/>
            <a:ext cx="5911850" cy="151130"/>
            <a:chOff x="3686428" y="4776086"/>
            <a:chExt cx="5911850" cy="151130"/>
          </a:xfrm>
        </p:grpSpPr>
        <p:sp>
          <p:nvSpPr>
            <p:cNvPr id="39" name="object 39"/>
            <p:cNvSpPr/>
            <p:nvPr/>
          </p:nvSpPr>
          <p:spPr>
            <a:xfrm>
              <a:off x="3689603" y="4779261"/>
              <a:ext cx="5905500" cy="144780"/>
            </a:xfrm>
            <a:custGeom>
              <a:avLst/>
              <a:gdLst/>
              <a:ahLst/>
              <a:cxnLst/>
              <a:rect l="l" t="t" r="r" b="b"/>
              <a:pathLst>
                <a:path w="5905500" h="144779">
                  <a:moveTo>
                    <a:pt x="5833110" y="0"/>
                  </a:moveTo>
                  <a:lnTo>
                    <a:pt x="5833110" y="36195"/>
                  </a:lnTo>
                  <a:lnTo>
                    <a:pt x="0" y="36195"/>
                  </a:lnTo>
                  <a:lnTo>
                    <a:pt x="0" y="108585"/>
                  </a:lnTo>
                  <a:lnTo>
                    <a:pt x="5833110" y="108585"/>
                  </a:lnTo>
                  <a:lnTo>
                    <a:pt x="5833110" y="144780"/>
                  </a:lnTo>
                  <a:lnTo>
                    <a:pt x="5905500" y="72390"/>
                  </a:lnTo>
                  <a:lnTo>
                    <a:pt x="583311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689603" y="4779261"/>
              <a:ext cx="5905500" cy="144780"/>
            </a:xfrm>
            <a:custGeom>
              <a:avLst/>
              <a:gdLst/>
              <a:ahLst/>
              <a:cxnLst/>
              <a:rect l="l" t="t" r="r" b="b"/>
              <a:pathLst>
                <a:path w="5905500" h="144779">
                  <a:moveTo>
                    <a:pt x="0" y="36195"/>
                  </a:moveTo>
                  <a:lnTo>
                    <a:pt x="5833110" y="36195"/>
                  </a:lnTo>
                  <a:lnTo>
                    <a:pt x="5833110" y="0"/>
                  </a:lnTo>
                  <a:lnTo>
                    <a:pt x="5905500" y="72390"/>
                  </a:lnTo>
                  <a:lnTo>
                    <a:pt x="5833110" y="144780"/>
                  </a:lnTo>
                  <a:lnTo>
                    <a:pt x="5833110" y="108585"/>
                  </a:lnTo>
                  <a:lnTo>
                    <a:pt x="0" y="108585"/>
                  </a:lnTo>
                  <a:lnTo>
                    <a:pt x="0" y="36195"/>
                  </a:lnTo>
                  <a:close/>
                </a:path>
              </a:pathLst>
            </a:custGeom>
            <a:ln w="6096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4364" y="4972811"/>
            <a:ext cx="166914" cy="633325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5033873" y="4601693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D28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608927" y="4601693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D42</a:t>
            </a:r>
            <a:endParaRPr sz="1200">
              <a:latin typeface="HY강B"/>
              <a:cs typeface="HY강B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082540" y="4928615"/>
            <a:ext cx="3959225" cy="679450"/>
            <a:chOff x="5082540" y="4928615"/>
            <a:chExt cx="3959225" cy="679450"/>
          </a:xfrm>
        </p:grpSpPr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82540" y="4966715"/>
              <a:ext cx="168365" cy="63482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27876" y="4966715"/>
              <a:ext cx="166914" cy="63482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19572" y="4928615"/>
              <a:ext cx="166914" cy="63482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90816" y="4928615"/>
              <a:ext cx="166914" cy="63482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9684" y="4975859"/>
              <a:ext cx="165462" cy="63182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74252" y="4928615"/>
              <a:ext cx="166913" cy="634829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5665756" y="4601654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D35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250107" y="4612779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D49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120464" y="4601654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D56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834407" y="4620704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HY강B"/>
                <a:cs typeface="HY강B"/>
              </a:rPr>
              <a:t>D63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515214" y="4500079"/>
            <a:ext cx="492125" cy="35306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68910" marR="5080" indent="-156845">
              <a:lnSpc>
                <a:spcPct val="79000"/>
              </a:lnSpc>
              <a:spcBef>
                <a:spcPts val="400"/>
              </a:spcBef>
            </a:pPr>
            <a:r>
              <a:rPr sz="1200" spc="-20" dirty="0">
                <a:latin typeface="HY강B"/>
                <a:cs typeface="HY강B"/>
              </a:rPr>
              <a:t>3월2일 </a:t>
            </a:r>
            <a:r>
              <a:rPr sz="1200" spc="-25" dirty="0">
                <a:latin typeface="HY강B"/>
                <a:cs typeface="HY강B"/>
              </a:rPr>
              <a:t>D0</a:t>
            </a:r>
            <a:endParaRPr sz="1200">
              <a:latin typeface="HY강B"/>
              <a:cs typeface="HY강B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4267200" y="3233928"/>
            <a:ext cx="1079500" cy="530860"/>
            <a:chOff x="4267200" y="3233928"/>
            <a:chExt cx="1079500" cy="530860"/>
          </a:xfrm>
        </p:grpSpPr>
        <p:sp>
          <p:nvSpPr>
            <p:cNvPr id="57" name="object 57"/>
            <p:cNvSpPr/>
            <p:nvPr/>
          </p:nvSpPr>
          <p:spPr>
            <a:xfrm>
              <a:off x="4267200" y="3240024"/>
              <a:ext cx="1079500" cy="460375"/>
            </a:xfrm>
            <a:custGeom>
              <a:avLst/>
              <a:gdLst/>
              <a:ahLst/>
              <a:cxnLst/>
              <a:rect l="l" t="t" r="r" b="b"/>
              <a:pathLst>
                <a:path w="1079500" h="460375">
                  <a:moveTo>
                    <a:pt x="1078991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1078991" y="460248"/>
                  </a:lnTo>
                  <a:lnTo>
                    <a:pt x="107899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06823" y="3233928"/>
              <a:ext cx="263651" cy="34747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60164" y="3233928"/>
              <a:ext cx="362711" cy="34747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64379" y="3233928"/>
              <a:ext cx="760475" cy="34747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50079" y="3416808"/>
              <a:ext cx="291083" cy="34747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30851" y="3416808"/>
              <a:ext cx="362711" cy="34747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83251" y="3416808"/>
              <a:ext cx="344423" cy="34747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7363" y="3416808"/>
              <a:ext cx="362711" cy="347471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4267200" y="3240023"/>
            <a:ext cx="1079500" cy="46037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79400" marR="127635" indent="-143510">
              <a:lnSpc>
                <a:spcPct val="100000"/>
              </a:lnSpc>
              <a:spcBef>
                <a:spcPts val="395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1차 </a:t>
            </a: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boosting </a:t>
            </a:r>
            <a:r>
              <a:rPr sz="1200" spc="-20" dirty="0">
                <a:solidFill>
                  <a:srgbClr val="FFFFFF"/>
                </a:solidFill>
                <a:latin typeface="HY강B"/>
                <a:cs typeface="HY강B"/>
              </a:rPr>
              <a:t>4월15일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025896" y="3240023"/>
            <a:ext cx="1050290" cy="46228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50165" rIns="0" bIns="0" rtlCol="0">
            <a:spAutoFit/>
          </a:bodyPr>
          <a:lstStyle/>
          <a:p>
            <a:pPr marL="250825" marR="101600" indent="-143510">
              <a:lnSpc>
                <a:spcPct val="100000"/>
              </a:lnSpc>
              <a:spcBef>
                <a:spcPts val="395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2차</a:t>
            </a: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 boosting </a:t>
            </a:r>
            <a:r>
              <a:rPr sz="1200" spc="-20" dirty="0">
                <a:solidFill>
                  <a:srgbClr val="FFFFFF"/>
                </a:solidFill>
                <a:latin typeface="HY강B"/>
                <a:cs typeface="HY강B"/>
              </a:rPr>
              <a:t>4월30일</a:t>
            </a:r>
            <a:endParaRPr sz="1200">
              <a:latin typeface="HY강B"/>
              <a:cs typeface="HY강B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626864" y="5682995"/>
            <a:ext cx="1080770" cy="530860"/>
            <a:chOff x="4626864" y="5682995"/>
            <a:chExt cx="1080770" cy="530860"/>
          </a:xfrm>
        </p:grpSpPr>
        <p:sp>
          <p:nvSpPr>
            <p:cNvPr id="68" name="object 68"/>
            <p:cNvSpPr/>
            <p:nvPr/>
          </p:nvSpPr>
          <p:spPr>
            <a:xfrm>
              <a:off x="4626864" y="5687567"/>
              <a:ext cx="1080770" cy="462280"/>
            </a:xfrm>
            <a:custGeom>
              <a:avLst/>
              <a:gdLst/>
              <a:ahLst/>
              <a:cxnLst/>
              <a:rect l="l" t="t" r="r" b="b"/>
              <a:pathLst>
                <a:path w="1080770" h="462279">
                  <a:moveTo>
                    <a:pt x="1080515" y="0"/>
                  </a:moveTo>
                  <a:lnTo>
                    <a:pt x="0" y="0"/>
                  </a:lnTo>
                  <a:lnTo>
                    <a:pt x="0" y="461771"/>
                  </a:lnTo>
                  <a:lnTo>
                    <a:pt x="1080515" y="461771"/>
                  </a:lnTo>
                  <a:lnTo>
                    <a:pt x="108051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66488" y="5682995"/>
              <a:ext cx="263639" cy="34747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19827" y="5682995"/>
              <a:ext cx="362711" cy="34747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24043" y="5682995"/>
              <a:ext cx="760475" cy="34747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96027" y="5865876"/>
              <a:ext cx="291083" cy="34747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76800" y="5865876"/>
              <a:ext cx="362711" cy="34747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29200" y="5865876"/>
              <a:ext cx="371855" cy="34747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90744" y="5865876"/>
              <a:ext cx="362711" cy="347471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4626864" y="5687567"/>
            <a:ext cx="1080770" cy="4622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66065" marR="128270" indent="-129539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1차 </a:t>
            </a: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boosting 3월30일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156959" y="5686044"/>
            <a:ext cx="1132840" cy="462280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50800" rIns="0" bIns="0" rtlCol="0">
            <a:spAutoFit/>
          </a:bodyPr>
          <a:lstStyle/>
          <a:p>
            <a:pPr marL="306070" marR="141605" indent="-157480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2차</a:t>
            </a: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 boosting 4월13일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723631" y="5686044"/>
            <a:ext cx="1049020" cy="462280"/>
          </a:xfrm>
          <a:prstGeom prst="rect">
            <a:avLst/>
          </a:prstGeom>
          <a:solidFill>
            <a:srgbClr val="236623"/>
          </a:solidFill>
        </p:spPr>
        <p:txBody>
          <a:bodyPr vert="horz" wrap="square" lIns="0" tIns="50800" rIns="0" bIns="0" rtlCol="0">
            <a:spAutoFit/>
          </a:bodyPr>
          <a:lstStyle/>
          <a:p>
            <a:pPr marL="252729" marR="100330" indent="-146685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3차</a:t>
            </a: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 boosting 4월27일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040961" y="3306192"/>
            <a:ext cx="14611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indent="-143510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156210" algn="l"/>
              </a:tabLst>
            </a:pPr>
            <a:r>
              <a:rPr sz="1200" dirty="0">
                <a:latin typeface="HY강B"/>
                <a:cs typeface="HY강B"/>
              </a:rPr>
              <a:t>mRBD</a:t>
            </a:r>
            <a:r>
              <a:rPr sz="1200" spc="-10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+</a:t>
            </a:r>
            <a:r>
              <a:rPr sz="1200" spc="-10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eGFP:</a:t>
            </a:r>
            <a:r>
              <a:rPr sz="1200" spc="-30" dirty="0">
                <a:latin typeface="HY강B"/>
                <a:cs typeface="HY강B"/>
              </a:rPr>
              <a:t> </a:t>
            </a:r>
            <a:r>
              <a:rPr sz="1200" spc="-25" dirty="0">
                <a:latin typeface="HY강B"/>
                <a:cs typeface="HY강B"/>
              </a:rPr>
              <a:t>5ug</a:t>
            </a:r>
            <a:endParaRPr sz="1200">
              <a:latin typeface="HY강B"/>
              <a:cs typeface="HY강B"/>
            </a:endParaRPr>
          </a:p>
          <a:p>
            <a:pPr marL="181610" indent="-169545">
              <a:lnSpc>
                <a:spcPct val="100000"/>
              </a:lnSpc>
              <a:buAutoNum type="arabicParenR"/>
              <a:tabLst>
                <a:tab pos="182245" algn="l"/>
              </a:tabLst>
            </a:pPr>
            <a:r>
              <a:rPr sz="1200" dirty="0">
                <a:latin typeface="HY강B"/>
                <a:cs typeface="HY강B"/>
              </a:rPr>
              <a:t>rRBD</a:t>
            </a:r>
            <a:r>
              <a:rPr sz="1200" spc="-10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+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eGFP: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spc="-25" dirty="0">
                <a:latin typeface="HY강B"/>
                <a:cs typeface="HY강B"/>
              </a:rPr>
              <a:t>5ug</a:t>
            </a:r>
            <a:endParaRPr sz="1200">
              <a:latin typeface="HY강B"/>
              <a:cs typeface="HY강B"/>
            </a:endParaRPr>
          </a:p>
          <a:p>
            <a:pPr marL="181610" indent="-169545">
              <a:lnSpc>
                <a:spcPct val="100000"/>
              </a:lnSpc>
              <a:buAutoNum type="arabicParenR"/>
              <a:tabLst>
                <a:tab pos="182245" algn="l"/>
              </a:tabLst>
            </a:pPr>
            <a:r>
              <a:rPr sz="1200" dirty="0">
                <a:latin typeface="HY강B"/>
                <a:cs typeface="HY강B"/>
              </a:rPr>
              <a:t>mRBD</a:t>
            </a:r>
            <a:r>
              <a:rPr sz="1200" spc="5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+</a:t>
            </a:r>
            <a:r>
              <a:rPr sz="1200" spc="-20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HAgd: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spc="-25" dirty="0">
                <a:latin typeface="HY강B"/>
                <a:cs typeface="HY강B"/>
              </a:rPr>
              <a:t>3ug</a:t>
            </a:r>
            <a:endParaRPr sz="1200">
              <a:latin typeface="HY강B"/>
              <a:cs typeface="HY강B"/>
            </a:endParaRPr>
          </a:p>
          <a:p>
            <a:pPr marL="181610" indent="-169545">
              <a:lnSpc>
                <a:spcPct val="100000"/>
              </a:lnSpc>
              <a:buAutoNum type="arabicParenR"/>
              <a:tabLst>
                <a:tab pos="182245" algn="l"/>
              </a:tabLst>
            </a:pPr>
            <a:r>
              <a:rPr sz="1200" dirty="0">
                <a:latin typeface="HY강B"/>
                <a:cs typeface="HY강B"/>
              </a:rPr>
              <a:t>rRBD</a:t>
            </a:r>
            <a:r>
              <a:rPr sz="1200" spc="-10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+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HAgd: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spc="-25" dirty="0">
                <a:latin typeface="HY강B"/>
                <a:cs typeface="HY강B"/>
              </a:rPr>
              <a:t>3ug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113960" y="5825821"/>
            <a:ext cx="1478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HY강B"/>
                <a:cs typeface="HY강B"/>
              </a:rPr>
              <a:t>2)</a:t>
            </a:r>
            <a:r>
              <a:rPr sz="1200" spc="-10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rRBD</a:t>
            </a:r>
            <a:r>
              <a:rPr sz="1200" spc="-5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+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eGFP: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spc="-20" dirty="0">
                <a:latin typeface="HY강B"/>
                <a:cs typeface="HY강B"/>
              </a:rPr>
              <a:t>1.2mg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113960" y="6191581"/>
            <a:ext cx="1546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HY강B"/>
                <a:cs typeface="HY강B"/>
              </a:rPr>
              <a:t>4)</a:t>
            </a:r>
            <a:r>
              <a:rPr sz="1200" spc="-10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rRBD</a:t>
            </a:r>
            <a:r>
              <a:rPr sz="1200" spc="-5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+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dirty="0">
                <a:latin typeface="HY강B"/>
                <a:cs typeface="HY강B"/>
              </a:rPr>
              <a:t>HAgd:</a:t>
            </a:r>
            <a:r>
              <a:rPr sz="1200" spc="-15" dirty="0">
                <a:latin typeface="HY강B"/>
                <a:cs typeface="HY강B"/>
              </a:rPr>
              <a:t> </a:t>
            </a:r>
            <a:r>
              <a:rPr sz="1200" spc="-20" dirty="0">
                <a:latin typeface="HY강B"/>
                <a:cs typeface="HY강B"/>
              </a:rPr>
              <a:t>0.8mg</a:t>
            </a:r>
            <a:endParaRPr sz="1200">
              <a:latin typeface="HY강B"/>
              <a:cs typeface="HY강B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5274564" y="1648967"/>
            <a:ext cx="882650" cy="530860"/>
            <a:chOff x="5274564" y="1648967"/>
            <a:chExt cx="882650" cy="530860"/>
          </a:xfrm>
        </p:grpSpPr>
        <p:sp>
          <p:nvSpPr>
            <p:cNvPr id="83" name="object 83"/>
            <p:cNvSpPr/>
            <p:nvPr/>
          </p:nvSpPr>
          <p:spPr>
            <a:xfrm>
              <a:off x="5274564" y="1653540"/>
              <a:ext cx="882650" cy="463550"/>
            </a:xfrm>
            <a:custGeom>
              <a:avLst/>
              <a:gdLst/>
              <a:ahLst/>
              <a:cxnLst/>
              <a:rect l="l" t="t" r="r" b="b"/>
              <a:pathLst>
                <a:path w="882650" h="463550">
                  <a:moveTo>
                    <a:pt x="882396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882396" y="463296"/>
                  </a:lnTo>
                  <a:lnTo>
                    <a:pt x="88239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337047" y="1648967"/>
              <a:ext cx="263651" cy="34747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90388" y="1648967"/>
              <a:ext cx="362711" cy="34747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94604" y="1648968"/>
              <a:ext cx="515099" cy="34747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44667" y="1831847"/>
              <a:ext cx="291083" cy="34747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425439" y="1831847"/>
              <a:ext cx="362711" cy="34747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77839" y="1831847"/>
              <a:ext cx="371855" cy="34747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39383" y="1831847"/>
              <a:ext cx="362711" cy="347471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5274564" y="1653539"/>
            <a:ext cx="882650" cy="4635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9385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1차 </a:t>
            </a:r>
            <a:r>
              <a:rPr sz="1200" spc="-25" dirty="0">
                <a:solidFill>
                  <a:srgbClr val="FFFFFF"/>
                </a:solidFill>
                <a:latin typeface="HY강B"/>
                <a:cs typeface="HY강B"/>
              </a:rPr>
              <a:t>채혈</a:t>
            </a:r>
            <a:endParaRPr sz="1200">
              <a:latin typeface="HY강B"/>
              <a:cs typeface="HY강B"/>
            </a:endParaRPr>
          </a:p>
          <a:p>
            <a:pPr marL="16700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4월22일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931152" y="1626107"/>
            <a:ext cx="806450" cy="46228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390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2차</a:t>
            </a: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HY강B"/>
                <a:cs typeface="HY강B"/>
              </a:rPr>
              <a:t>채혈</a:t>
            </a:r>
            <a:endParaRPr sz="1200">
              <a:latin typeface="HY강B"/>
              <a:cs typeface="HY강B"/>
            </a:endParaRPr>
          </a:p>
          <a:p>
            <a:pPr marL="13144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5월07일</a:t>
            </a:r>
            <a:endParaRPr sz="1200">
              <a:latin typeface="HY강B"/>
              <a:cs typeface="HY강B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5382767" y="4126991"/>
            <a:ext cx="828040" cy="530860"/>
            <a:chOff x="5382767" y="4126991"/>
            <a:chExt cx="828040" cy="530860"/>
          </a:xfrm>
        </p:grpSpPr>
        <p:sp>
          <p:nvSpPr>
            <p:cNvPr id="94" name="object 94"/>
            <p:cNvSpPr/>
            <p:nvPr/>
          </p:nvSpPr>
          <p:spPr>
            <a:xfrm>
              <a:off x="5382767" y="4131564"/>
              <a:ext cx="828040" cy="463550"/>
            </a:xfrm>
            <a:custGeom>
              <a:avLst/>
              <a:gdLst/>
              <a:ahLst/>
              <a:cxnLst/>
              <a:rect l="l" t="t" r="r" b="b"/>
              <a:pathLst>
                <a:path w="828039" h="463550">
                  <a:moveTo>
                    <a:pt x="827532" y="0"/>
                  </a:moveTo>
                  <a:lnTo>
                    <a:pt x="0" y="0"/>
                  </a:lnTo>
                  <a:lnTo>
                    <a:pt x="0" y="463295"/>
                  </a:lnTo>
                  <a:lnTo>
                    <a:pt x="827532" y="463295"/>
                  </a:lnTo>
                  <a:lnTo>
                    <a:pt x="8275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417819" y="4126991"/>
              <a:ext cx="263651" cy="347471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471159" y="4126991"/>
              <a:ext cx="362711" cy="347471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675376" y="4126991"/>
              <a:ext cx="515111" cy="34747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425439" y="4309871"/>
              <a:ext cx="291071" cy="34747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06211" y="4309871"/>
              <a:ext cx="362711" cy="34747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658611" y="4309871"/>
              <a:ext cx="371855" cy="347471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20155" y="4309871"/>
              <a:ext cx="362711" cy="347471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5382767" y="4131564"/>
            <a:ext cx="828040" cy="46355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1차 </a:t>
            </a:r>
            <a:r>
              <a:rPr sz="1200" spc="-25" dirty="0">
                <a:solidFill>
                  <a:srgbClr val="FFFFFF"/>
                </a:solidFill>
                <a:latin typeface="HY강B"/>
                <a:cs typeface="HY강B"/>
              </a:rPr>
              <a:t>채혈</a:t>
            </a:r>
            <a:endParaRPr sz="1200">
              <a:latin typeface="HY강B"/>
              <a:cs typeface="HY강B"/>
            </a:endParaRPr>
          </a:p>
          <a:p>
            <a:pPr marL="139700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4월06일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6946392" y="4131564"/>
            <a:ext cx="864235" cy="46355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2차</a:t>
            </a: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HY강B"/>
                <a:cs typeface="HY강B"/>
              </a:rPr>
              <a:t>채혈</a:t>
            </a:r>
            <a:endParaRPr sz="1200">
              <a:latin typeface="HY강B"/>
              <a:cs typeface="HY강B"/>
            </a:endParaRPr>
          </a:p>
          <a:p>
            <a:pPr marL="158115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4월20일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543543" y="4131564"/>
            <a:ext cx="864235" cy="46355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400"/>
              </a:spcBef>
            </a:pPr>
            <a:r>
              <a:rPr sz="1200" dirty="0">
                <a:solidFill>
                  <a:srgbClr val="FFFFFF"/>
                </a:solidFill>
                <a:latin typeface="HY강B"/>
                <a:cs typeface="HY강B"/>
              </a:rPr>
              <a:t>3차</a:t>
            </a:r>
            <a:r>
              <a:rPr sz="1200" spc="-1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HY강B"/>
                <a:cs typeface="HY강B"/>
              </a:rPr>
              <a:t>채혈</a:t>
            </a:r>
            <a:endParaRPr sz="1200">
              <a:latin typeface="HY강B"/>
              <a:cs typeface="HY강B"/>
            </a:endParaRPr>
          </a:p>
          <a:p>
            <a:pPr marL="200660">
              <a:lnSpc>
                <a:spcPct val="100000"/>
              </a:lnSpc>
            </a:pPr>
            <a:r>
              <a:rPr sz="1200" spc="-20" dirty="0">
                <a:solidFill>
                  <a:srgbClr val="FFFFFF"/>
                </a:solidFill>
                <a:latin typeface="HY강B"/>
                <a:cs typeface="HY강B"/>
              </a:rPr>
              <a:t>5월7일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7947788" y="2018793"/>
            <a:ext cx="572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HY강B"/>
                <a:cs typeface="HY강B"/>
              </a:rPr>
              <a:t>5월20일</a:t>
            </a:r>
            <a:endParaRPr sz="1200">
              <a:latin typeface="HY강B"/>
              <a:cs typeface="HY강B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723632" y="2836163"/>
            <a:ext cx="1152525" cy="741045"/>
          </a:xfrm>
          <a:custGeom>
            <a:avLst/>
            <a:gdLst/>
            <a:ahLst/>
            <a:cxnLst/>
            <a:rect l="l" t="t" r="r" b="b"/>
            <a:pathLst>
              <a:path w="1152525" h="741045">
                <a:moveTo>
                  <a:pt x="1152144" y="0"/>
                </a:moveTo>
                <a:lnTo>
                  <a:pt x="0" y="0"/>
                </a:lnTo>
                <a:lnTo>
                  <a:pt x="0" y="210312"/>
                </a:lnTo>
                <a:lnTo>
                  <a:pt x="0" y="740664"/>
                </a:lnTo>
                <a:lnTo>
                  <a:pt x="1152144" y="740664"/>
                </a:lnTo>
                <a:lnTo>
                  <a:pt x="1152144" y="210312"/>
                </a:lnTo>
                <a:lnTo>
                  <a:pt x="115214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7810213" y="2874455"/>
            <a:ext cx="97790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HY강B"/>
                <a:cs typeface="HY강B"/>
              </a:rPr>
              <a:t>05.20~06.04</a:t>
            </a:r>
            <a:endParaRPr sz="1400">
              <a:latin typeface="HY강B"/>
              <a:cs typeface="HY강B"/>
            </a:endParaRPr>
          </a:p>
          <a:p>
            <a:pPr marL="121920" marR="116205" indent="-635" algn="ctr">
              <a:lnSpc>
                <a:spcPct val="100000"/>
              </a:lnSpc>
            </a:pPr>
            <a:r>
              <a:rPr sz="1400" spc="-25" dirty="0">
                <a:latin typeface="HY강B"/>
                <a:cs typeface="HY강B"/>
              </a:rPr>
              <a:t>2주간 </a:t>
            </a:r>
            <a:r>
              <a:rPr sz="1400" spc="-10" dirty="0">
                <a:latin typeface="HY강B"/>
                <a:cs typeface="HY강B"/>
              </a:rPr>
              <a:t>challenge</a:t>
            </a:r>
            <a:endParaRPr sz="1400">
              <a:latin typeface="HY강B"/>
              <a:cs typeface="HY강B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8802623" y="2403348"/>
            <a:ext cx="721360" cy="643255"/>
            <a:chOff x="8802623" y="2403348"/>
            <a:chExt cx="721360" cy="643255"/>
          </a:xfrm>
        </p:grpSpPr>
        <p:pic>
          <p:nvPicPr>
            <p:cNvPr id="109" name="object 10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02623" y="2403348"/>
              <a:ext cx="175259" cy="64312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48215" y="2403348"/>
              <a:ext cx="175259" cy="643127"/>
            </a:xfrm>
            <a:prstGeom prst="rect">
              <a:avLst/>
            </a:prstGeom>
          </p:spPr>
        </p:pic>
      </p:grpSp>
      <p:sp>
        <p:nvSpPr>
          <p:cNvPr id="111" name="object 111"/>
          <p:cNvSpPr txBox="1"/>
          <p:nvPr/>
        </p:nvSpPr>
        <p:spPr>
          <a:xfrm>
            <a:off x="8442959" y="1341119"/>
            <a:ext cx="721360" cy="431800"/>
          </a:xfrm>
          <a:prstGeom prst="rect">
            <a:avLst/>
          </a:prstGeom>
          <a:solidFill>
            <a:srgbClr val="D5A2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390"/>
              </a:spcBef>
            </a:pPr>
            <a:r>
              <a:rPr sz="1100" dirty="0">
                <a:solidFill>
                  <a:srgbClr val="FFFFFF"/>
                </a:solidFill>
                <a:latin typeface="HY강B"/>
                <a:cs typeface="HY강B"/>
              </a:rPr>
              <a:t>1차</a:t>
            </a:r>
            <a:r>
              <a:rPr sz="11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HY강B"/>
                <a:cs typeface="HY강B"/>
              </a:rPr>
              <a:t>채혈</a:t>
            </a:r>
            <a:endParaRPr sz="1100">
              <a:latin typeface="HY강B"/>
              <a:cs typeface="HY강B"/>
            </a:endParaRPr>
          </a:p>
          <a:p>
            <a:pPr marL="106680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HY강B"/>
                <a:cs typeface="HY강B"/>
              </a:rPr>
              <a:t>6월04일</a:t>
            </a:r>
            <a:endParaRPr sz="1100">
              <a:latin typeface="HY강B"/>
              <a:cs typeface="HY강B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9019031" y="1828800"/>
            <a:ext cx="821690" cy="431800"/>
          </a:xfrm>
          <a:prstGeom prst="rect">
            <a:avLst/>
          </a:prstGeom>
          <a:solidFill>
            <a:srgbClr val="AB4314"/>
          </a:solidFill>
        </p:spPr>
        <p:txBody>
          <a:bodyPr vert="horz" wrap="square" lIns="0" tIns="48895" rIns="0" bIns="0" rtlCol="0">
            <a:spAutoFit/>
          </a:bodyPr>
          <a:lstStyle/>
          <a:p>
            <a:pPr marL="140335">
              <a:lnSpc>
                <a:spcPct val="100000"/>
              </a:lnSpc>
              <a:spcBef>
                <a:spcPts val="385"/>
              </a:spcBef>
            </a:pPr>
            <a:r>
              <a:rPr sz="1100" dirty="0">
                <a:solidFill>
                  <a:srgbClr val="FFFFFF"/>
                </a:solidFill>
                <a:latin typeface="HY강B"/>
                <a:cs typeface="HY강B"/>
              </a:rPr>
              <a:t>2차</a:t>
            </a:r>
            <a:r>
              <a:rPr sz="1100" spc="-2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HY강B"/>
                <a:cs typeface="HY강B"/>
              </a:rPr>
              <a:t>채혈</a:t>
            </a:r>
            <a:endParaRPr sz="1100">
              <a:latin typeface="HY강B"/>
              <a:cs typeface="HY강B"/>
            </a:endParaRPr>
          </a:p>
          <a:p>
            <a:pPr marL="170815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HY강B"/>
                <a:cs typeface="HY강B"/>
              </a:rPr>
              <a:t>6월18일</a:t>
            </a:r>
            <a:endParaRPr sz="1100">
              <a:latin typeface="HY강B"/>
              <a:cs typeface="HY강B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925056" y="405384"/>
            <a:ext cx="3743325" cy="410209"/>
          </a:xfrm>
          <a:prstGeom prst="rect">
            <a:avLst/>
          </a:prstGeom>
          <a:solidFill>
            <a:srgbClr val="A1DEA1"/>
          </a:solidFill>
        </p:spPr>
        <p:txBody>
          <a:bodyPr vert="horz" wrap="square" lIns="0" tIns="133985" rIns="0" bIns="0" rtlCol="0">
            <a:spAutoFit/>
          </a:bodyPr>
          <a:lstStyle/>
          <a:p>
            <a:pPr marL="440690">
              <a:lnSpc>
                <a:spcPts val="2170"/>
              </a:lnSpc>
              <a:spcBef>
                <a:spcPts val="1055"/>
              </a:spcBef>
            </a:pPr>
            <a:r>
              <a:rPr sz="2000" dirty="0">
                <a:solidFill>
                  <a:srgbClr val="236623"/>
                </a:solidFill>
                <a:latin typeface="HY강B"/>
                <a:cs typeface="HY강B"/>
              </a:rPr>
              <a:t>3.1</a:t>
            </a:r>
            <a:r>
              <a:rPr sz="2000" spc="-25" dirty="0">
                <a:solidFill>
                  <a:srgbClr val="236623"/>
                </a:solidFill>
                <a:latin typeface="HY강B"/>
                <a:cs typeface="HY강B"/>
              </a:rPr>
              <a:t> </a:t>
            </a:r>
            <a:r>
              <a:rPr sz="2000" dirty="0">
                <a:solidFill>
                  <a:srgbClr val="236623"/>
                </a:solidFill>
                <a:latin typeface="HY강B"/>
                <a:cs typeface="HY강B"/>
              </a:rPr>
              <a:t>Immunization</a:t>
            </a:r>
            <a:r>
              <a:rPr sz="2000" spc="-65" dirty="0">
                <a:solidFill>
                  <a:srgbClr val="236623"/>
                </a:solidFill>
                <a:latin typeface="HY강B"/>
                <a:cs typeface="HY강B"/>
              </a:rPr>
              <a:t> </a:t>
            </a:r>
            <a:r>
              <a:rPr sz="2000" spc="-10" dirty="0">
                <a:solidFill>
                  <a:srgbClr val="236623"/>
                </a:solidFill>
                <a:latin typeface="HY강B"/>
                <a:cs typeface="HY강B"/>
              </a:rPr>
              <a:t>schedule</a:t>
            </a:r>
            <a:endParaRPr sz="2000">
              <a:latin typeface="HY강B"/>
              <a:cs typeface="HY강B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0"/>
            <a:ext cx="3601720" cy="448309"/>
            <a:chOff x="1524000" y="0"/>
            <a:chExt cx="3601720" cy="448309"/>
          </a:xfrm>
        </p:grpSpPr>
        <p:sp>
          <p:nvSpPr>
            <p:cNvPr id="3" name="object 3"/>
            <p:cNvSpPr/>
            <p:nvPr/>
          </p:nvSpPr>
          <p:spPr>
            <a:xfrm>
              <a:off x="1524000" y="0"/>
              <a:ext cx="1800225" cy="405765"/>
            </a:xfrm>
            <a:custGeom>
              <a:avLst/>
              <a:gdLst/>
              <a:ahLst/>
              <a:cxnLst/>
              <a:rect l="l" t="t" r="r" b="b"/>
              <a:pathLst>
                <a:path w="1800225" h="405765">
                  <a:moveTo>
                    <a:pt x="1799844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1799844" y="405384"/>
                  </a:lnTo>
                  <a:lnTo>
                    <a:pt x="179984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6919" y="44195"/>
              <a:ext cx="810767" cy="4038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23844" y="0"/>
              <a:ext cx="1801495" cy="405765"/>
            </a:xfrm>
            <a:custGeom>
              <a:avLst/>
              <a:gdLst/>
              <a:ahLst/>
              <a:cxnLst/>
              <a:rect l="l" t="t" r="r" b="b"/>
              <a:pathLst>
                <a:path w="1801495" h="405765">
                  <a:moveTo>
                    <a:pt x="1801368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1801368" y="405384"/>
                  </a:lnTo>
                  <a:lnTo>
                    <a:pt x="180136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1523" y="44195"/>
              <a:ext cx="842772" cy="40385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40332" y="95505"/>
            <a:ext cx="23958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783080" algn="l"/>
              </a:tabLst>
            </a:pPr>
            <a:r>
              <a:rPr sz="1400" dirty="0">
                <a:solidFill>
                  <a:srgbClr val="FFFFFF"/>
                </a:solidFill>
                <a:latin typeface="HY강B"/>
                <a:cs typeface="HY강B"/>
              </a:rPr>
              <a:t>Result</a:t>
            </a:r>
            <a:r>
              <a:rPr sz="14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HY강B"/>
                <a:cs typeface="HY강B"/>
              </a:rPr>
              <a:t>1</a:t>
            </a:r>
            <a:r>
              <a:rPr sz="1400" dirty="0">
                <a:solidFill>
                  <a:srgbClr val="FFFFFF"/>
                </a:solidFill>
                <a:latin typeface="HY강B"/>
                <a:cs typeface="HY강B"/>
              </a:rPr>
              <a:t>	Result</a:t>
            </a:r>
            <a:r>
              <a:rPr sz="14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HY강B"/>
                <a:cs typeface="HY강B"/>
              </a:rPr>
              <a:t>2</a:t>
            </a:r>
            <a:endParaRPr sz="1400">
              <a:latin typeface="HY강B"/>
              <a:cs typeface="HY강B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125211" y="0"/>
            <a:ext cx="1800225" cy="448309"/>
            <a:chOff x="5125211" y="0"/>
            <a:chExt cx="1800225" cy="448309"/>
          </a:xfrm>
        </p:grpSpPr>
        <p:sp>
          <p:nvSpPr>
            <p:cNvPr id="9" name="object 9"/>
            <p:cNvSpPr/>
            <p:nvPr/>
          </p:nvSpPr>
          <p:spPr>
            <a:xfrm>
              <a:off x="5125211" y="0"/>
              <a:ext cx="1800225" cy="411480"/>
            </a:xfrm>
            <a:custGeom>
              <a:avLst/>
              <a:gdLst/>
              <a:ahLst/>
              <a:cxnLst/>
              <a:rect l="l" t="t" r="r" b="b"/>
              <a:pathLst>
                <a:path w="1800225" h="411480">
                  <a:moveTo>
                    <a:pt x="1799843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1799843" y="411479"/>
                  </a:lnTo>
                  <a:lnTo>
                    <a:pt x="1799843" y="0"/>
                  </a:lnTo>
                  <a:close/>
                </a:path>
              </a:pathLst>
            </a:custGeom>
            <a:solidFill>
              <a:srgbClr val="2366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1367" y="44195"/>
              <a:ext cx="842771" cy="40385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323844" y="95505"/>
            <a:ext cx="36017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966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HY강B"/>
                <a:cs typeface="HY강B"/>
              </a:rPr>
              <a:t>Result</a:t>
            </a:r>
            <a:r>
              <a:rPr sz="14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HY강B"/>
                <a:cs typeface="HY강B"/>
              </a:rPr>
              <a:t>3</a:t>
            </a:r>
            <a:endParaRPr sz="1400">
              <a:latin typeface="HY강B"/>
              <a:cs typeface="HY강B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25056" y="0"/>
            <a:ext cx="1800225" cy="615950"/>
            <a:chOff x="6925056" y="0"/>
            <a:chExt cx="1800225" cy="615950"/>
          </a:xfrm>
        </p:grpSpPr>
        <p:sp>
          <p:nvSpPr>
            <p:cNvPr id="13" name="object 13"/>
            <p:cNvSpPr/>
            <p:nvPr/>
          </p:nvSpPr>
          <p:spPr>
            <a:xfrm>
              <a:off x="6925056" y="0"/>
              <a:ext cx="1800225" cy="411480"/>
            </a:xfrm>
            <a:custGeom>
              <a:avLst/>
              <a:gdLst/>
              <a:ahLst/>
              <a:cxnLst/>
              <a:rect l="l" t="t" r="r" b="b"/>
              <a:pathLst>
                <a:path w="1800225" h="411480">
                  <a:moveTo>
                    <a:pt x="1799831" y="0"/>
                  </a:moveTo>
                  <a:lnTo>
                    <a:pt x="0" y="0"/>
                  </a:lnTo>
                  <a:lnTo>
                    <a:pt x="0" y="411479"/>
                  </a:lnTo>
                  <a:lnTo>
                    <a:pt x="1799831" y="411479"/>
                  </a:lnTo>
                  <a:lnTo>
                    <a:pt x="1799831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7475" y="45719"/>
              <a:ext cx="1196339" cy="56997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125211" y="121413"/>
            <a:ext cx="35998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076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HY강B"/>
                <a:cs typeface="HY강B"/>
              </a:rPr>
              <a:t>Result</a:t>
            </a:r>
            <a:r>
              <a:rPr sz="2000" spc="-2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HY강B"/>
                <a:cs typeface="HY강B"/>
              </a:rPr>
              <a:t>4</a:t>
            </a:r>
            <a:endParaRPr sz="2000">
              <a:latin typeface="HY강B"/>
              <a:cs typeface="HY강B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688323" y="0"/>
            <a:ext cx="1979930" cy="448309"/>
            <a:chOff x="8688323" y="0"/>
            <a:chExt cx="1979930" cy="448309"/>
          </a:xfrm>
        </p:grpSpPr>
        <p:sp>
          <p:nvSpPr>
            <p:cNvPr id="17" name="object 17"/>
            <p:cNvSpPr/>
            <p:nvPr/>
          </p:nvSpPr>
          <p:spPr>
            <a:xfrm>
              <a:off x="8688323" y="0"/>
              <a:ext cx="1979930" cy="405765"/>
            </a:xfrm>
            <a:custGeom>
              <a:avLst/>
              <a:gdLst/>
              <a:ahLst/>
              <a:cxnLst/>
              <a:rect l="l" t="t" r="r" b="b"/>
              <a:pathLst>
                <a:path w="1979929" h="405765">
                  <a:moveTo>
                    <a:pt x="1979676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1979676" y="405384"/>
                  </a:lnTo>
                  <a:lnTo>
                    <a:pt x="1979676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4394" y="44195"/>
              <a:ext cx="842772" cy="40385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25056" y="95505"/>
            <a:ext cx="37433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5237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HY강B"/>
                <a:cs typeface="HY강B"/>
              </a:rPr>
              <a:t>Result</a:t>
            </a:r>
            <a:r>
              <a:rPr sz="14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HY강B"/>
                <a:cs typeface="HY강B"/>
              </a:rPr>
              <a:t>5</a:t>
            </a:r>
            <a:endParaRPr sz="1400">
              <a:latin typeface="HY강B"/>
              <a:cs typeface="HY강B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071871" y="411480"/>
            <a:ext cx="5596255" cy="558165"/>
            <a:chOff x="5071871" y="411480"/>
            <a:chExt cx="5596255" cy="558165"/>
          </a:xfrm>
        </p:grpSpPr>
        <p:sp>
          <p:nvSpPr>
            <p:cNvPr id="21" name="object 21"/>
            <p:cNvSpPr/>
            <p:nvPr/>
          </p:nvSpPr>
          <p:spPr>
            <a:xfrm>
              <a:off x="5125211" y="411480"/>
              <a:ext cx="5542915" cy="403860"/>
            </a:xfrm>
            <a:custGeom>
              <a:avLst/>
              <a:gdLst/>
              <a:ahLst/>
              <a:cxnLst/>
              <a:rect l="l" t="t" r="r" b="b"/>
              <a:pathLst>
                <a:path w="5542915" h="403859">
                  <a:moveTo>
                    <a:pt x="5542788" y="0"/>
                  </a:moveTo>
                  <a:lnTo>
                    <a:pt x="0" y="0"/>
                  </a:lnTo>
                  <a:lnTo>
                    <a:pt x="0" y="403860"/>
                  </a:lnTo>
                  <a:lnTo>
                    <a:pt x="5542788" y="403860"/>
                  </a:lnTo>
                  <a:lnTo>
                    <a:pt x="554278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1871" y="455676"/>
              <a:ext cx="5370575" cy="51358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125211" y="524954"/>
            <a:ext cx="5542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HY강B"/>
                <a:cs typeface="HY강B"/>
              </a:rPr>
              <a:t>4.</a:t>
            </a:r>
            <a:r>
              <a:rPr sz="1800" spc="-1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800" dirty="0">
                <a:solidFill>
                  <a:srgbClr val="FFFFFF"/>
                </a:solidFill>
                <a:latin typeface="HY강B"/>
                <a:cs typeface="HY강B"/>
              </a:rPr>
              <a:t>Virus challenge</a:t>
            </a:r>
            <a:r>
              <a:rPr sz="1800" spc="-2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800" dirty="0">
                <a:solidFill>
                  <a:srgbClr val="FFFFFF"/>
                </a:solidFill>
                <a:latin typeface="HY강B"/>
                <a:cs typeface="HY강B"/>
              </a:rPr>
              <a:t>&amp;</a:t>
            </a:r>
            <a:r>
              <a:rPr sz="1800" spc="-1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800" dirty="0">
                <a:solidFill>
                  <a:srgbClr val="FFFFFF"/>
                </a:solidFill>
                <a:latin typeface="HY강B"/>
                <a:cs typeface="HY강B"/>
              </a:rPr>
              <a:t>confirm</a:t>
            </a:r>
            <a:r>
              <a:rPr sz="1800" spc="5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800" dirty="0">
                <a:solidFill>
                  <a:srgbClr val="FFFFFF"/>
                </a:solidFill>
                <a:latin typeface="HY강B"/>
                <a:cs typeface="HY강B"/>
              </a:rPr>
              <a:t>of</a:t>
            </a:r>
            <a:r>
              <a:rPr sz="1800" spc="-20" dirty="0">
                <a:solidFill>
                  <a:srgbClr val="FFFFFF"/>
                </a:solidFill>
                <a:latin typeface="HY강B"/>
                <a:cs typeface="HY강B"/>
              </a:rPr>
              <a:t> </a:t>
            </a:r>
            <a:r>
              <a:rPr sz="1800" dirty="0">
                <a:solidFill>
                  <a:srgbClr val="FFFFFF"/>
                </a:solidFill>
                <a:latin typeface="HY강B"/>
                <a:cs typeface="HY강B"/>
              </a:rPr>
              <a:t>diagnostic</a:t>
            </a:r>
            <a:r>
              <a:rPr sz="1800" spc="-10" dirty="0">
                <a:solidFill>
                  <a:srgbClr val="FFFFFF"/>
                </a:solidFill>
                <a:latin typeface="HY강B"/>
                <a:cs typeface="HY강B"/>
              </a:rPr>
              <a:t> antigens</a:t>
            </a:r>
            <a:endParaRPr sz="1800">
              <a:latin typeface="HY강B"/>
              <a:cs typeface="HY강B"/>
            </a:endParaRPr>
          </a:p>
        </p:txBody>
      </p:sp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96795" y="1229867"/>
            <a:ext cx="4166615" cy="243687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96795" y="3860291"/>
            <a:ext cx="4169663" cy="250545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21908" y="3860291"/>
            <a:ext cx="4223003" cy="250545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29528" y="1229867"/>
            <a:ext cx="4215383" cy="2436875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524000" y="405384"/>
            <a:ext cx="3601720" cy="410209"/>
          </a:xfrm>
          <a:prstGeom prst="rect">
            <a:avLst/>
          </a:prstGeom>
          <a:solidFill>
            <a:srgbClr val="A1DEA1"/>
          </a:solidFill>
        </p:spPr>
        <p:txBody>
          <a:bodyPr vert="horz" wrap="square" lIns="0" tIns="133985" rIns="0" bIns="0" rtlCol="0">
            <a:spAutoFit/>
          </a:bodyPr>
          <a:lstStyle/>
          <a:p>
            <a:pPr marL="786765">
              <a:lnSpc>
                <a:spcPts val="2170"/>
              </a:lnSpc>
              <a:spcBef>
                <a:spcPts val="1055"/>
              </a:spcBef>
            </a:pPr>
            <a:r>
              <a:rPr sz="2000" dirty="0">
                <a:solidFill>
                  <a:srgbClr val="236623"/>
                </a:solidFill>
                <a:latin typeface="HY강B"/>
                <a:cs typeface="HY강B"/>
              </a:rPr>
              <a:t>4.1 Virus</a:t>
            </a:r>
            <a:r>
              <a:rPr sz="2000" spc="-15" dirty="0">
                <a:solidFill>
                  <a:srgbClr val="236623"/>
                </a:solidFill>
                <a:latin typeface="HY강B"/>
                <a:cs typeface="HY강B"/>
              </a:rPr>
              <a:t> </a:t>
            </a:r>
            <a:r>
              <a:rPr sz="2000" spc="-10" dirty="0">
                <a:solidFill>
                  <a:srgbClr val="236623"/>
                </a:solidFill>
                <a:latin typeface="HY강B"/>
                <a:cs typeface="HY강B"/>
              </a:rPr>
              <a:t>challenge</a:t>
            </a:r>
            <a:endParaRPr sz="2000">
              <a:latin typeface="HY강B"/>
              <a:cs typeface="HY강B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2B74A1D-F7CC-40B0-961C-BCC7191F8D51}"/>
              </a:ext>
            </a:extLst>
          </p:cNvPr>
          <p:cNvSpPr/>
          <p:nvPr/>
        </p:nvSpPr>
        <p:spPr>
          <a:xfrm>
            <a:off x="3048000" y="8382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2400" b="1" i="0" dirty="0">
                <a:effectLst/>
                <a:latin typeface="Noto Sans"/>
              </a:rPr>
              <a:t>바이러스는 바다를 좋게 만들 수 있다</a:t>
            </a:r>
            <a:r>
              <a:rPr lang="en-US" altLang="ko-KR" sz="2400" b="1" i="0" dirty="0">
                <a:effectLst/>
                <a:latin typeface="Noto Sans"/>
              </a:rPr>
              <a:t>.</a:t>
            </a:r>
            <a:endParaRPr lang="ko-KR" altLang="en-US" sz="2400" b="0" i="0" dirty="0">
              <a:effectLst/>
              <a:latin typeface="Noto Sans"/>
            </a:endParaRPr>
          </a:p>
          <a:p>
            <a:pPr algn="ctr"/>
            <a:r>
              <a:rPr lang="en-US" altLang="ko-KR" sz="2400" b="1" i="0" dirty="0">
                <a:effectLst/>
                <a:latin typeface="Noto Sans"/>
              </a:rPr>
              <a:t>(Viruses May Do the Ocean Good)</a:t>
            </a:r>
            <a:endParaRPr lang="en-US" altLang="ko-KR" sz="2400" b="0" i="0" dirty="0">
              <a:effectLst/>
              <a:latin typeface="Noto Sans"/>
            </a:endParaRPr>
          </a:p>
        </p:txBody>
      </p:sp>
      <p:pic>
        <p:nvPicPr>
          <p:cNvPr id="2050" name="Picture 2" descr="적조현상 이란 무엇일까? : 네이버 블로그">
            <a:extLst>
              <a:ext uri="{FF2B5EF4-FFF2-40B4-BE49-F238E27FC236}">
                <a16:creationId xmlns:a16="http://schemas.microsoft.com/office/drawing/2014/main" id="{236403F2-E01A-45E8-88C9-F875D881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7" y="1905000"/>
            <a:ext cx="66389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80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5700" rIns="0" bIns="0" rtlCol="0">
            <a:spAutoFit/>
          </a:bodyPr>
          <a:lstStyle/>
          <a:p>
            <a:pPr marL="220599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맑은 고딕"/>
                <a:cs typeface="맑은 고딕"/>
              </a:rPr>
              <a:t>정교하게</a:t>
            </a:r>
            <a:r>
              <a:rPr sz="4000" b="1" spc="-130" dirty="0">
                <a:latin typeface="맑은 고딕"/>
                <a:cs typeface="맑은 고딕"/>
              </a:rPr>
              <a:t> </a:t>
            </a:r>
            <a:r>
              <a:rPr sz="4000" b="1" dirty="0">
                <a:latin typeface="맑은 고딕"/>
                <a:cs typeface="맑은 고딕"/>
              </a:rPr>
              <a:t>설계된</a:t>
            </a:r>
            <a:r>
              <a:rPr sz="4000" b="1" spc="-120" dirty="0">
                <a:latin typeface="맑은 고딕"/>
                <a:cs typeface="맑은 고딕"/>
              </a:rPr>
              <a:t> </a:t>
            </a:r>
            <a:r>
              <a:rPr sz="4000" b="1" spc="-20" dirty="0">
                <a:latin typeface="맑은 고딕"/>
                <a:cs typeface="맑은 고딕"/>
              </a:rPr>
              <a:t>바이러스</a:t>
            </a:r>
            <a:endParaRPr sz="4000">
              <a:latin typeface="맑은 고딕"/>
              <a:cs typeface="맑은 고딕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909" y="1745911"/>
            <a:ext cx="5751942" cy="407744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9440" y="1712976"/>
            <a:ext cx="4317491" cy="43418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861A99-9C27-4894-989B-0D5065D54D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539C91C-A5CA-494F-8659-08C38FDCBC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EF345BA-632D-49D0-A337-F6E8951D0E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8429" y="1763267"/>
            <a:ext cx="4170171" cy="4286250"/>
          </a:xfrm>
          <a:prstGeom prst="rect">
            <a:avLst/>
          </a:prstGeom>
        </p:spPr>
      </p:pic>
      <p:pic>
        <p:nvPicPr>
          <p:cNvPr id="5" name="Picture 2" descr="Bacteriophage">
            <a:extLst>
              <a:ext uri="{FF2B5EF4-FFF2-40B4-BE49-F238E27FC236}">
                <a16:creationId xmlns:a16="http://schemas.microsoft.com/office/drawing/2014/main" id="{4D68D7AC-DB76-45C8-BD5C-45F3F1E81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5708"/>
            <a:ext cx="7143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76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5464" y="1962911"/>
            <a:ext cx="7068311" cy="38008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148" y="2145792"/>
            <a:ext cx="4300727" cy="310895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5700" rIns="0" bIns="0" rtlCol="0">
            <a:spAutoFit/>
          </a:bodyPr>
          <a:lstStyle/>
          <a:p>
            <a:pPr marL="220599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맑은 고딕"/>
                <a:cs typeface="맑은 고딕"/>
              </a:rPr>
              <a:t>정교하게</a:t>
            </a:r>
            <a:r>
              <a:rPr sz="4000" b="1" spc="-130" dirty="0">
                <a:latin typeface="맑은 고딕"/>
                <a:cs typeface="맑은 고딕"/>
              </a:rPr>
              <a:t> </a:t>
            </a:r>
            <a:r>
              <a:rPr sz="4000" b="1" dirty="0">
                <a:latin typeface="맑은 고딕"/>
                <a:cs typeface="맑은 고딕"/>
              </a:rPr>
              <a:t>설계된</a:t>
            </a:r>
            <a:r>
              <a:rPr sz="4000" b="1" spc="-120" dirty="0">
                <a:latin typeface="맑은 고딕"/>
                <a:cs typeface="맑은 고딕"/>
              </a:rPr>
              <a:t> </a:t>
            </a:r>
            <a:r>
              <a:rPr sz="4000" b="1" spc="-20" dirty="0">
                <a:latin typeface="맑은 고딕"/>
                <a:cs typeface="맑은 고딕"/>
              </a:rPr>
              <a:t>바이러스</a:t>
            </a:r>
            <a:endParaRPr sz="40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5A972D-DC33-4678-8D7C-7A2AABDF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281" y="899241"/>
            <a:ext cx="8912861" cy="677108"/>
          </a:xfrm>
        </p:spPr>
        <p:txBody>
          <a:bodyPr/>
          <a:lstStyle/>
          <a:p>
            <a:pPr algn="ctr"/>
            <a:r>
              <a:rPr lang="ko-KR" altLang="en-US" dirty="0"/>
              <a:t>분자 모터를 가지고 있는 바이러스</a:t>
            </a:r>
          </a:p>
        </p:txBody>
      </p:sp>
      <p:pic>
        <p:nvPicPr>
          <p:cNvPr id="2050" name="Picture 2" descr="https://www.nanowerk.com/nanotechnology-news/id36533_l.jpg">
            <a:extLst>
              <a:ext uri="{FF2B5EF4-FFF2-40B4-BE49-F238E27FC236}">
                <a16:creationId xmlns:a16="http://schemas.microsoft.com/office/drawing/2014/main" id="{7EE86586-C092-4D3F-94D3-2E796F0D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8" y="1752600"/>
            <a:ext cx="5723004" cy="444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BDDD91A-9DDB-4AD0-8103-2EEDC9E69B3F}"/>
              </a:ext>
            </a:extLst>
          </p:cNvPr>
          <p:cNvSpPr/>
          <p:nvPr/>
        </p:nvSpPr>
        <p:spPr>
          <a:xfrm>
            <a:off x="2286000" y="6196054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Guo P. Biophysical Studies Reveal New Evidence for One-Way Revolution Mechanism of Bacteriophage phi29 DNA Packaging Motor. </a:t>
            </a:r>
            <a:r>
              <a:rPr lang="en-US" altLang="ko-KR" sz="1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Biophysical Journal</a:t>
            </a:r>
            <a:r>
              <a:rPr lang="en-US" altLang="ko-KR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2014, May,106:1.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66151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35730"/>
            <a:ext cx="357695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바이러스</a:t>
            </a:r>
            <a:r>
              <a:rPr spc="-10" dirty="0"/>
              <a:t> </a:t>
            </a:r>
            <a:r>
              <a:rPr spc="-25" dirty="0"/>
              <a:t>질병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5447"/>
            <a:ext cx="9153525" cy="3602354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맑은 고딕"/>
                <a:cs typeface="맑은 고딕"/>
              </a:rPr>
              <a:t>독감:</a:t>
            </a:r>
            <a:r>
              <a:rPr sz="2800" spc="-10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인플루엔자</a:t>
            </a:r>
            <a:r>
              <a:rPr sz="2800" spc="-9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바이러스가</a:t>
            </a:r>
            <a:r>
              <a:rPr sz="2800" spc="-90" dirty="0">
                <a:latin typeface="맑은 고딕"/>
                <a:cs typeface="맑은 고딕"/>
              </a:rPr>
              <a:t> </a:t>
            </a:r>
            <a:r>
              <a:rPr sz="2800" spc="-25" dirty="0">
                <a:latin typeface="맑은 고딕"/>
                <a:cs typeface="맑은 고딕"/>
              </a:rPr>
              <a:t>원인</a:t>
            </a:r>
            <a:endParaRPr sz="28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맑은 고딕"/>
                <a:cs typeface="맑은 고딕"/>
              </a:rPr>
              <a:t>감기:</a:t>
            </a:r>
            <a:r>
              <a:rPr sz="2800" spc="-7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리노</a:t>
            </a:r>
            <a:r>
              <a:rPr sz="2800" spc="-7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바이러스</a:t>
            </a:r>
            <a:r>
              <a:rPr sz="2800" spc="-6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또는</a:t>
            </a:r>
            <a:r>
              <a:rPr sz="2800" spc="-7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아데노</a:t>
            </a:r>
            <a:r>
              <a:rPr sz="2800" spc="-7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바이러스가</a:t>
            </a:r>
            <a:r>
              <a:rPr sz="2800" spc="-65" dirty="0">
                <a:latin typeface="맑은 고딕"/>
                <a:cs typeface="맑은 고딕"/>
              </a:rPr>
              <a:t> </a:t>
            </a:r>
            <a:r>
              <a:rPr sz="2800" spc="-25" dirty="0">
                <a:latin typeface="맑은 고딕"/>
                <a:cs typeface="맑은 고딕"/>
              </a:rPr>
              <a:t>원인</a:t>
            </a:r>
            <a:endParaRPr sz="28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맑은 고딕"/>
                <a:cs typeface="맑은 고딕"/>
              </a:rPr>
              <a:t>에이즈:</a:t>
            </a:r>
            <a:r>
              <a:rPr sz="2800" spc="-8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인간</a:t>
            </a:r>
            <a:r>
              <a:rPr sz="2800" spc="-8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면역</a:t>
            </a:r>
            <a:r>
              <a:rPr sz="2800" spc="-8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결핍</a:t>
            </a:r>
            <a:r>
              <a:rPr sz="2800" spc="-8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바이러스(HIV)가</a:t>
            </a:r>
            <a:r>
              <a:rPr sz="2800" spc="-85" dirty="0">
                <a:latin typeface="맑은 고딕"/>
                <a:cs typeface="맑은 고딕"/>
              </a:rPr>
              <a:t> </a:t>
            </a:r>
            <a:r>
              <a:rPr sz="2800" spc="-25" dirty="0">
                <a:latin typeface="맑은 고딕"/>
                <a:cs typeface="맑은 고딕"/>
              </a:rPr>
              <a:t>원인</a:t>
            </a:r>
            <a:endParaRPr sz="28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맑은 고딕"/>
                <a:cs typeface="맑은 고딕"/>
              </a:rPr>
              <a:t>담배</a:t>
            </a:r>
            <a:r>
              <a:rPr sz="2800" spc="-9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모자이크</a:t>
            </a:r>
            <a:r>
              <a:rPr sz="2800" spc="-7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병:</a:t>
            </a:r>
            <a:r>
              <a:rPr sz="2800" spc="-10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담배</a:t>
            </a:r>
            <a:r>
              <a:rPr sz="2800" spc="-9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모자이크</a:t>
            </a:r>
            <a:r>
              <a:rPr sz="2800" spc="-7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바이러스(TMV)가</a:t>
            </a:r>
            <a:r>
              <a:rPr sz="2800" spc="-75" dirty="0">
                <a:latin typeface="맑은 고딕"/>
                <a:cs typeface="맑은 고딕"/>
              </a:rPr>
              <a:t> </a:t>
            </a:r>
            <a:r>
              <a:rPr sz="2800" spc="-25" dirty="0">
                <a:latin typeface="맑은 고딕"/>
                <a:cs typeface="맑은 고딕"/>
              </a:rPr>
              <a:t>원인</a:t>
            </a:r>
            <a:endParaRPr sz="28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맑은 고딕"/>
                <a:cs typeface="맑은 고딕"/>
              </a:rPr>
              <a:t>천연두,</a:t>
            </a:r>
            <a:r>
              <a:rPr sz="2800" spc="-9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소아마비,</a:t>
            </a:r>
            <a:r>
              <a:rPr sz="2800" spc="-85" dirty="0">
                <a:latin typeface="맑은 고딕"/>
                <a:cs typeface="맑은 고딕"/>
              </a:rPr>
              <a:t> </a:t>
            </a:r>
            <a:r>
              <a:rPr sz="2800" spc="-25" dirty="0">
                <a:latin typeface="맑은 고딕"/>
                <a:cs typeface="맑은 고딕"/>
              </a:rPr>
              <a:t>구제역</a:t>
            </a:r>
            <a:endParaRPr sz="28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맑은 고딕"/>
                <a:cs typeface="맑은 고딕"/>
              </a:rPr>
              <a:t>에볼라</a:t>
            </a:r>
            <a:r>
              <a:rPr sz="2800" spc="-9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출혈열:</a:t>
            </a:r>
            <a:r>
              <a:rPr sz="2800" spc="-8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에볼라</a:t>
            </a:r>
            <a:r>
              <a:rPr sz="2800" spc="-9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바이러스가</a:t>
            </a:r>
            <a:r>
              <a:rPr sz="2800" spc="-75" dirty="0">
                <a:latin typeface="맑은 고딕"/>
                <a:cs typeface="맑은 고딕"/>
              </a:rPr>
              <a:t> </a:t>
            </a:r>
            <a:r>
              <a:rPr sz="2800" spc="-25" dirty="0">
                <a:latin typeface="맑은 고딕"/>
                <a:cs typeface="맑은 고딕"/>
              </a:rPr>
              <a:t>원인</a:t>
            </a:r>
            <a:endParaRPr sz="2800">
              <a:latin typeface="맑은 고딕"/>
              <a:cs typeface="맑은 고딕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맑은 고딕"/>
                <a:cs typeface="맑은 고딕"/>
              </a:rPr>
              <a:t>나무인간화:</a:t>
            </a:r>
            <a:r>
              <a:rPr sz="2800" spc="-11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파필로마</a:t>
            </a:r>
            <a:r>
              <a:rPr sz="2800" spc="-105" dirty="0">
                <a:latin typeface="맑은 고딕"/>
                <a:cs typeface="맑은 고딕"/>
              </a:rPr>
              <a:t> </a:t>
            </a:r>
            <a:r>
              <a:rPr sz="2800" spc="-20" dirty="0">
                <a:latin typeface="맑은 고딕"/>
                <a:cs typeface="맑은 고딕"/>
              </a:rPr>
              <a:t>바이러스</a:t>
            </a:r>
            <a:endParaRPr sz="2800">
              <a:latin typeface="맑은 고딕"/>
              <a:cs typeface="맑은 고딕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6840" y="3889248"/>
            <a:ext cx="2938271" cy="296875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6600" y="420840"/>
            <a:ext cx="8458200" cy="971877"/>
          </a:xfrm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2125345" algn="l">
              <a:lnSpc>
                <a:spcPct val="100000"/>
              </a:lnSpc>
              <a:spcBef>
                <a:spcPts val="105"/>
              </a:spcBef>
            </a:pPr>
            <a:r>
              <a:rPr dirty="0"/>
              <a:t>할례와</a:t>
            </a:r>
            <a:r>
              <a:rPr spc="-10" dirty="0"/>
              <a:t> </a:t>
            </a:r>
            <a:r>
              <a:rPr dirty="0"/>
              <a:t>성병,</a:t>
            </a:r>
            <a:r>
              <a:rPr spc="-5" dirty="0"/>
              <a:t> </a:t>
            </a:r>
            <a:r>
              <a:rPr spc="-10" dirty="0"/>
              <a:t>자궁경부암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44" y="1825752"/>
            <a:ext cx="10954511" cy="4113275"/>
          </a:xfrm>
          <a:prstGeom prst="rect">
            <a:avLst/>
          </a:prstGeom>
        </p:spPr>
      </p:pic>
      <p:pic>
        <p:nvPicPr>
          <p:cNvPr id="1026" name="Picture 2" descr="청량리ㅣ남자 가다실9가 3차 후기(자궁경부암 예방주사) : 네이버 블로그">
            <a:extLst>
              <a:ext uri="{FF2B5EF4-FFF2-40B4-BE49-F238E27FC236}">
                <a16:creationId xmlns:a16="http://schemas.microsoft.com/office/drawing/2014/main" id="{D2033AA1-C5AD-43CA-811C-591BB63C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436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E2CF0EF-E634-46DE-99AC-2E61883ABA9B}"/>
              </a:ext>
            </a:extLst>
          </p:cNvPr>
          <p:cNvSpPr/>
          <p:nvPr/>
        </p:nvSpPr>
        <p:spPr>
          <a:xfrm>
            <a:off x="4572000" y="6175747"/>
            <a:ext cx="532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kern="1200" dirty="0">
                <a:solidFill>
                  <a:schemeClr val="tx1"/>
                </a:solidFill>
              </a:rPr>
              <a:t>인유두종 바이러스</a:t>
            </a:r>
            <a:r>
              <a:rPr lang="en-US" altLang="ko-KR" sz="1800" kern="1200" dirty="0">
                <a:solidFill>
                  <a:schemeClr val="tx1"/>
                </a:solidFill>
              </a:rPr>
              <a:t>(HPV : Human Papilloma Virus)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847075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9123" y="0"/>
              <a:ext cx="4722875" cy="6857999"/>
            </a:xfrm>
            <a:prstGeom prst="rect">
              <a:avLst/>
            </a:prstGeom>
          </p:spPr>
        </p:pic>
        <p:pic>
          <p:nvPicPr>
            <p:cNvPr id="5" name="object 5">
              <a:hlinkClick r:id="rId2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7" y="3646932"/>
              <a:ext cx="4448555" cy="31501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3263" y="635730"/>
            <a:ext cx="62052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맑은 고딕"/>
                <a:cs typeface="맑은 고딕"/>
              </a:rPr>
              <a:t>성경</a:t>
            </a:r>
            <a:r>
              <a:rPr b="1" spc="-10" dirty="0">
                <a:latin typeface="맑은 고딕"/>
                <a:cs typeface="맑은 고딕"/>
              </a:rPr>
              <a:t> </a:t>
            </a:r>
            <a:r>
              <a:rPr b="1" dirty="0">
                <a:latin typeface="맑은 고딕"/>
                <a:cs typeface="맑은 고딕"/>
              </a:rPr>
              <a:t>속</a:t>
            </a:r>
            <a:r>
              <a:rPr b="1" spc="-5" dirty="0">
                <a:latin typeface="맑은 고딕"/>
                <a:cs typeface="맑은 고딕"/>
              </a:rPr>
              <a:t> </a:t>
            </a:r>
            <a:r>
              <a:rPr b="1" dirty="0">
                <a:latin typeface="맑은 고딕"/>
                <a:cs typeface="맑은 고딕"/>
              </a:rPr>
              <a:t>전염병과</a:t>
            </a:r>
            <a:r>
              <a:rPr b="1" spc="-10" dirty="0">
                <a:latin typeface="맑은 고딕"/>
                <a:cs typeface="맑은 고딕"/>
              </a:rPr>
              <a:t> </a:t>
            </a:r>
            <a:r>
              <a:rPr b="1" spc="-25" dirty="0">
                <a:latin typeface="맑은 고딕"/>
                <a:cs typeface="맑은 고딕"/>
              </a:rPr>
              <a:t>위생법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458" y="1809876"/>
            <a:ext cx="4037965" cy="2495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95"/>
              </a:spcBef>
              <a:buAutoNum type="arabicParenR"/>
              <a:tabLst>
                <a:tab pos="527685" algn="l"/>
                <a:tab pos="528320" algn="l"/>
              </a:tabLst>
            </a:pPr>
            <a:r>
              <a:rPr sz="2800" dirty="0">
                <a:latin typeface="맑은 고딕"/>
                <a:cs typeface="맑은 고딕"/>
              </a:rPr>
              <a:t>손</a:t>
            </a:r>
            <a:r>
              <a:rPr sz="2800" spc="-3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씻기</a:t>
            </a:r>
            <a:r>
              <a:rPr sz="2800" spc="-3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(출</a:t>
            </a:r>
            <a:r>
              <a:rPr sz="2800" spc="-45" dirty="0">
                <a:latin typeface="맑은 고딕"/>
                <a:cs typeface="맑은 고딕"/>
              </a:rPr>
              <a:t> </a:t>
            </a:r>
            <a:r>
              <a:rPr sz="2800" spc="-10" dirty="0">
                <a:latin typeface="맑은 고딕"/>
                <a:cs typeface="맑은 고딕"/>
              </a:rPr>
              <a:t>30:21)</a:t>
            </a:r>
            <a:endParaRPr sz="28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"/>
              <a:buAutoNum type="arabicParenR"/>
            </a:pPr>
            <a:endParaRPr sz="2550">
              <a:latin typeface="맑은 고딕"/>
              <a:cs typeface="맑은 고딕"/>
            </a:endParaRPr>
          </a:p>
          <a:p>
            <a:pPr marL="441325" indent="-429259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441959" algn="l"/>
              </a:tabLst>
            </a:pPr>
            <a:r>
              <a:rPr sz="2800" dirty="0">
                <a:latin typeface="맑은 고딕"/>
                <a:cs typeface="맑은 고딕"/>
              </a:rPr>
              <a:t>자가</a:t>
            </a:r>
            <a:r>
              <a:rPr sz="2800" spc="-35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격리</a:t>
            </a:r>
            <a:r>
              <a:rPr sz="2800" spc="-3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(레</a:t>
            </a:r>
            <a:r>
              <a:rPr sz="2800" spc="-30" dirty="0">
                <a:latin typeface="맑은 고딕"/>
                <a:cs typeface="맑은 고딕"/>
              </a:rPr>
              <a:t> </a:t>
            </a:r>
            <a:r>
              <a:rPr sz="2800" spc="-20" dirty="0">
                <a:latin typeface="맑은 고딕"/>
                <a:cs typeface="맑은 고딕"/>
              </a:rPr>
              <a:t>13:4-</a:t>
            </a:r>
            <a:r>
              <a:rPr sz="2800" spc="-25" dirty="0">
                <a:latin typeface="맑은 고딕"/>
                <a:cs typeface="맑은 고딕"/>
              </a:rPr>
              <a:t>5)</a:t>
            </a:r>
            <a:endParaRPr sz="2800">
              <a:latin typeface="맑은 고딕"/>
              <a:cs typeface="맑은 고딕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"/>
              <a:buAutoNum type="arabicParenR"/>
            </a:pPr>
            <a:endParaRPr sz="2550">
              <a:latin typeface="맑은 고딕"/>
              <a:cs typeface="맑은 고딕"/>
            </a:endParaRPr>
          </a:p>
          <a:p>
            <a:pPr marL="440690" indent="-428625">
              <a:lnSpc>
                <a:spcPct val="100000"/>
              </a:lnSpc>
              <a:buAutoNum type="arabicParenR"/>
              <a:tabLst>
                <a:tab pos="441325" algn="l"/>
              </a:tabLst>
            </a:pPr>
            <a:r>
              <a:rPr sz="2800" dirty="0">
                <a:latin typeface="맑은 고딕"/>
                <a:cs typeface="맑은 고딕"/>
              </a:rPr>
              <a:t>마스크</a:t>
            </a:r>
            <a:r>
              <a:rPr sz="2800" spc="-4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쓰기</a:t>
            </a:r>
            <a:r>
              <a:rPr sz="2800" spc="-50" dirty="0">
                <a:latin typeface="맑은 고딕"/>
                <a:cs typeface="맑은 고딕"/>
              </a:rPr>
              <a:t> </a:t>
            </a:r>
            <a:r>
              <a:rPr sz="2800" dirty="0">
                <a:latin typeface="맑은 고딕"/>
                <a:cs typeface="맑은 고딕"/>
              </a:rPr>
              <a:t>(레</a:t>
            </a:r>
            <a:r>
              <a:rPr sz="2800" spc="-65" dirty="0">
                <a:latin typeface="맑은 고딕"/>
                <a:cs typeface="맑은 고딕"/>
              </a:rPr>
              <a:t> </a:t>
            </a:r>
            <a:r>
              <a:rPr sz="2800" spc="-10" dirty="0">
                <a:latin typeface="맑은 고딕"/>
                <a:cs typeface="맑은 고딕"/>
              </a:rPr>
              <a:t>13:45)</a:t>
            </a:r>
            <a:endParaRPr sz="2800">
              <a:latin typeface="맑은 고딕"/>
              <a:cs typeface="맑은 고딕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96128" y="1690116"/>
            <a:ext cx="5757671" cy="453336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918" rIns="0" bIns="0" rtlCol="0">
            <a:spAutoFit/>
          </a:bodyPr>
          <a:lstStyle/>
          <a:p>
            <a:pPr marL="1907539">
              <a:lnSpc>
                <a:spcPct val="100000"/>
              </a:lnSpc>
              <a:spcBef>
                <a:spcPts val="105"/>
              </a:spcBef>
            </a:pPr>
            <a:r>
              <a:rPr dirty="0"/>
              <a:t>유전자</a:t>
            </a:r>
            <a:r>
              <a:rPr spc="-10" dirty="0"/>
              <a:t> </a:t>
            </a:r>
            <a:r>
              <a:rPr dirty="0"/>
              <a:t>치료법과</a:t>
            </a:r>
            <a:r>
              <a:rPr spc="-10" dirty="0"/>
              <a:t> </a:t>
            </a:r>
            <a:r>
              <a:rPr spc="-20" dirty="0"/>
              <a:t>지적설계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1132" y="1581708"/>
            <a:ext cx="9412147" cy="486112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838" y="670782"/>
            <a:ext cx="96901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맑은 고딕"/>
                <a:cs typeface="맑은 고딕"/>
              </a:rPr>
              <a:t>정보자체의</a:t>
            </a:r>
            <a:r>
              <a:rPr sz="4000" b="1" spc="-105" dirty="0">
                <a:latin typeface="맑은 고딕"/>
                <a:cs typeface="맑은 고딕"/>
              </a:rPr>
              <a:t> </a:t>
            </a:r>
            <a:r>
              <a:rPr sz="4000" b="1" dirty="0">
                <a:latin typeface="맑은 고딕"/>
                <a:cs typeface="맑은 고딕"/>
              </a:rPr>
              <a:t>존재와</a:t>
            </a:r>
            <a:r>
              <a:rPr sz="4000" b="1" spc="-100" dirty="0">
                <a:latin typeface="맑은 고딕"/>
                <a:cs typeface="맑은 고딕"/>
              </a:rPr>
              <a:t> </a:t>
            </a:r>
            <a:r>
              <a:rPr sz="4000" b="1" dirty="0">
                <a:latin typeface="맑은 고딕"/>
                <a:cs typeface="맑은 고딕"/>
              </a:rPr>
              <a:t>전달,</a:t>
            </a:r>
            <a:r>
              <a:rPr sz="4000" b="1" spc="-105" dirty="0">
                <a:latin typeface="맑은 고딕"/>
                <a:cs typeface="맑은 고딕"/>
              </a:rPr>
              <a:t> </a:t>
            </a:r>
            <a:r>
              <a:rPr sz="4000" b="1" dirty="0">
                <a:latin typeface="맑은 고딕"/>
                <a:cs typeface="맑은 고딕"/>
              </a:rPr>
              <a:t>변질을</a:t>
            </a:r>
            <a:r>
              <a:rPr sz="4000" b="1" spc="-100" dirty="0">
                <a:latin typeface="맑은 고딕"/>
                <a:cs typeface="맑은 고딕"/>
              </a:rPr>
              <a:t> </a:t>
            </a:r>
            <a:r>
              <a:rPr sz="4000" b="1" dirty="0">
                <a:latin typeface="맑은 고딕"/>
                <a:cs typeface="맑은 고딕"/>
              </a:rPr>
              <a:t>통한</a:t>
            </a:r>
            <a:r>
              <a:rPr sz="4000" b="1" spc="-120" dirty="0">
                <a:latin typeface="맑은 고딕"/>
                <a:cs typeface="맑은 고딕"/>
              </a:rPr>
              <a:t> </a:t>
            </a:r>
            <a:r>
              <a:rPr sz="4000" b="1" spc="-25" dirty="0">
                <a:latin typeface="맑은 고딕"/>
                <a:cs typeface="맑은 고딕"/>
              </a:rPr>
              <a:t>생존</a:t>
            </a:r>
            <a:endParaRPr sz="4000">
              <a:latin typeface="맑은 고딕"/>
              <a:cs typeface="맑은 고딕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8910">
              <a:lnSpc>
                <a:spcPct val="150000"/>
              </a:lnSpc>
              <a:spcBef>
                <a:spcPts val="100"/>
              </a:spcBef>
            </a:pPr>
            <a:r>
              <a:rPr dirty="0"/>
              <a:t>질문1:</a:t>
            </a:r>
            <a:r>
              <a:rPr spc="-90" dirty="0"/>
              <a:t> </a:t>
            </a:r>
            <a:r>
              <a:rPr dirty="0"/>
              <a:t>말씀을</a:t>
            </a:r>
            <a:r>
              <a:rPr spc="-85" dirty="0"/>
              <a:t> </a:t>
            </a:r>
            <a:r>
              <a:rPr dirty="0"/>
              <a:t>왜곡하고</a:t>
            </a:r>
            <a:r>
              <a:rPr spc="-70" dirty="0"/>
              <a:t> </a:t>
            </a:r>
            <a:r>
              <a:rPr dirty="0"/>
              <a:t>죄를</a:t>
            </a:r>
            <a:r>
              <a:rPr spc="-85" dirty="0"/>
              <a:t> </a:t>
            </a:r>
            <a:r>
              <a:rPr dirty="0"/>
              <a:t>짓도록</a:t>
            </a:r>
            <a:r>
              <a:rPr spc="-85" dirty="0"/>
              <a:t> </a:t>
            </a:r>
            <a:r>
              <a:rPr dirty="0"/>
              <a:t>유발하는</a:t>
            </a:r>
            <a:r>
              <a:rPr spc="-70" dirty="0"/>
              <a:t> </a:t>
            </a:r>
            <a:r>
              <a:rPr dirty="0"/>
              <a:t>바이러스와</a:t>
            </a:r>
            <a:r>
              <a:rPr spc="-75" dirty="0"/>
              <a:t> </a:t>
            </a:r>
            <a:r>
              <a:rPr spc="-25" dirty="0"/>
              <a:t>같은 </a:t>
            </a:r>
            <a:r>
              <a:rPr dirty="0"/>
              <a:t>인자는</a:t>
            </a:r>
            <a:r>
              <a:rPr spc="-75" dirty="0"/>
              <a:t> </a:t>
            </a:r>
            <a:r>
              <a:rPr spc="-10" dirty="0"/>
              <a:t>무엇인가?</a:t>
            </a:r>
          </a:p>
          <a:p>
            <a:pPr marL="12700" marR="5080">
              <a:lnSpc>
                <a:spcPts val="6050"/>
              </a:lnSpc>
              <a:spcBef>
                <a:spcPts val="635"/>
              </a:spcBef>
            </a:pPr>
            <a:r>
              <a:rPr dirty="0"/>
              <a:t>질문2:</a:t>
            </a:r>
            <a:r>
              <a:rPr spc="-65" dirty="0"/>
              <a:t> </a:t>
            </a:r>
            <a:r>
              <a:rPr dirty="0"/>
              <a:t>정교한</a:t>
            </a:r>
            <a:r>
              <a:rPr spc="-60" dirty="0"/>
              <a:t> </a:t>
            </a:r>
            <a:r>
              <a:rPr dirty="0"/>
              <a:t>질서와</a:t>
            </a:r>
            <a:r>
              <a:rPr spc="-50" dirty="0"/>
              <a:t> </a:t>
            </a:r>
            <a:r>
              <a:rPr dirty="0"/>
              <a:t>규칙,</a:t>
            </a:r>
            <a:r>
              <a:rPr spc="-60" dirty="0"/>
              <a:t> </a:t>
            </a:r>
            <a:r>
              <a:rPr dirty="0"/>
              <a:t>시스템,</a:t>
            </a:r>
            <a:r>
              <a:rPr spc="-65" dirty="0"/>
              <a:t> </a:t>
            </a:r>
            <a:r>
              <a:rPr dirty="0"/>
              <a:t>말씀은</a:t>
            </a:r>
            <a:r>
              <a:rPr spc="-60" dirty="0"/>
              <a:t> </a:t>
            </a:r>
            <a:r>
              <a:rPr dirty="0"/>
              <a:t>누가,</a:t>
            </a:r>
            <a:r>
              <a:rPr spc="-60" dirty="0"/>
              <a:t> </a:t>
            </a:r>
            <a:r>
              <a:rPr dirty="0"/>
              <a:t>왜</a:t>
            </a:r>
            <a:r>
              <a:rPr spc="-65" dirty="0"/>
              <a:t> </a:t>
            </a:r>
            <a:r>
              <a:rPr spc="-10" dirty="0"/>
              <a:t>만들었는가? </a:t>
            </a:r>
            <a:r>
              <a:rPr dirty="0"/>
              <a:t>질문3:</a:t>
            </a:r>
            <a:r>
              <a:rPr spc="-110" dirty="0"/>
              <a:t> </a:t>
            </a:r>
            <a:r>
              <a:rPr dirty="0"/>
              <a:t>예방백신이나</a:t>
            </a:r>
            <a:r>
              <a:rPr spc="-100" dirty="0"/>
              <a:t> </a:t>
            </a:r>
            <a:r>
              <a:rPr dirty="0"/>
              <a:t>치료제는</a:t>
            </a:r>
            <a:r>
              <a:rPr spc="-95" dirty="0"/>
              <a:t> </a:t>
            </a:r>
            <a:r>
              <a:rPr spc="-10" dirty="0"/>
              <a:t>무엇인가?</a:t>
            </a:r>
          </a:p>
          <a:p>
            <a:pPr marL="13335" marR="215900" indent="-635">
              <a:lnSpc>
                <a:spcPct val="150000"/>
              </a:lnSpc>
              <a:spcBef>
                <a:spcPts val="345"/>
              </a:spcBef>
            </a:pPr>
            <a:r>
              <a:rPr dirty="0"/>
              <a:t>질문4:</a:t>
            </a:r>
            <a:r>
              <a:rPr spc="-110" dirty="0"/>
              <a:t> </a:t>
            </a:r>
            <a:r>
              <a:rPr dirty="0"/>
              <a:t>바이러스의</a:t>
            </a:r>
            <a:r>
              <a:rPr spc="-90" dirty="0"/>
              <a:t> </a:t>
            </a:r>
            <a:r>
              <a:rPr dirty="0"/>
              <a:t>변이작용과</a:t>
            </a:r>
            <a:r>
              <a:rPr spc="-95" dirty="0"/>
              <a:t> </a:t>
            </a:r>
            <a:r>
              <a:rPr dirty="0"/>
              <a:t>컴퓨터,</a:t>
            </a:r>
            <a:r>
              <a:rPr spc="-105" dirty="0"/>
              <a:t> </a:t>
            </a:r>
            <a:r>
              <a:rPr dirty="0"/>
              <a:t>말씀과의</a:t>
            </a:r>
            <a:r>
              <a:rPr spc="-95" dirty="0"/>
              <a:t> </a:t>
            </a:r>
            <a:r>
              <a:rPr dirty="0"/>
              <a:t>상관관계를</a:t>
            </a:r>
            <a:r>
              <a:rPr spc="-90" dirty="0"/>
              <a:t> </a:t>
            </a:r>
            <a:r>
              <a:rPr spc="-50" dirty="0"/>
              <a:t>생 </a:t>
            </a:r>
            <a:r>
              <a:rPr dirty="0"/>
              <a:t>각해</a:t>
            </a:r>
            <a:r>
              <a:rPr spc="-50" dirty="0"/>
              <a:t> </a:t>
            </a:r>
            <a:r>
              <a:rPr spc="-25" dirty="0"/>
              <a:t>보자.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071532" y="563690"/>
            <a:ext cx="8640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1"/>
            <a:r>
              <a:rPr lang="ko-KR" altLang="en-US" sz="2800" b="1" dirty="0"/>
              <a:t>바이러스 </a:t>
            </a:r>
            <a:r>
              <a:rPr lang="en-US" altLang="ko-KR" sz="2800" b="1" dirty="0"/>
              <a:t>- </a:t>
            </a:r>
            <a:r>
              <a:rPr lang="ko-KR" altLang="en-US" sz="2800" b="1" dirty="0"/>
              <a:t>정보자체의 존재와 전달</a:t>
            </a:r>
            <a:r>
              <a:rPr lang="en-US" altLang="ko-KR" sz="2800" b="1" dirty="0"/>
              <a:t>, </a:t>
            </a:r>
            <a:r>
              <a:rPr lang="ko-KR" altLang="en-US" sz="2800" b="1" dirty="0"/>
              <a:t>변질을 통한 생존</a:t>
            </a:r>
            <a:endParaRPr lang="ko-KR" altLang="en-US" sz="2800" dirty="0"/>
          </a:p>
        </p:txBody>
      </p:sp>
      <p:sp>
        <p:nvSpPr>
          <p:cNvPr id="5" name="직사각형 4"/>
          <p:cNvSpPr/>
          <p:nvPr/>
        </p:nvSpPr>
        <p:spPr>
          <a:xfrm>
            <a:off x="4919513" y="2187237"/>
            <a:ext cx="2140330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</a:rPr>
              <a:t>숙주를 요구함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919511" y="3243406"/>
            <a:ext cx="2140330" cy="658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</a:rPr>
              <a:t>정보를 왜곡함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919511" y="4235780"/>
            <a:ext cx="2140330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>
                <a:solidFill>
                  <a:srgbClr val="000000"/>
                </a:solidFill>
              </a:rPr>
              <a:t>전염성 유사함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8" descr="Child with Smallpox Banglade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0" y="1825625"/>
            <a:ext cx="1595009" cy="243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고양이도 코로나 걸렸다...국내서 반려동물 첫 확진 사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02" y="1517819"/>
            <a:ext cx="1824010" cy="116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예천e희망뉴스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96" y="2341809"/>
            <a:ext cx="1875244" cy="123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이달의 논문 리뷰 크리스퍼 유전자가위의 현주소 | 한경닷컴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2"/>
          <a:stretch/>
        </p:blipFill>
        <p:spPr bwMode="auto">
          <a:xfrm>
            <a:off x="3869539" y="3243406"/>
            <a:ext cx="803699" cy="15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무증상 감염자가 바이러스 퍼뜨릴 가능성 낮아” &amp;lt; 의료 &amp;lt; 뉴스 &amp;lt; 기사본문 - 청년의사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74" y="4396428"/>
            <a:ext cx="2728465" cy="189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인간과 돼지의 동거로 살펴본 중성지방 이야기 - 단대신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10" y="1517819"/>
            <a:ext cx="2049743" cy="13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말씀씨앗 - 말씀씨앗-모든 사람은 죄인이다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06" y="1771418"/>
            <a:ext cx="2107404" cy="153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sagahealingministries.com/img/upload/bible.gif">
            <a:extLst>
              <a:ext uri="{FF2B5EF4-FFF2-40B4-BE49-F238E27FC236}">
                <a16:creationId xmlns:a16="http://schemas.microsoft.com/office/drawing/2014/main" id="{DF3595D4-1BD7-7A42-86B4-4E537659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132" y="2957123"/>
            <a:ext cx="2062345" cy="164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번개 1"/>
          <p:cNvSpPr/>
          <p:nvPr/>
        </p:nvSpPr>
        <p:spPr>
          <a:xfrm>
            <a:off x="9174473" y="2998260"/>
            <a:ext cx="1054048" cy="1257760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959215" y="6288164"/>
            <a:ext cx="4822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000000"/>
                </a:solidFill>
                <a:latin typeface="-apple-system"/>
              </a:rPr>
              <a:t> </a:t>
            </a:r>
            <a:r>
              <a:rPr lang="en-US" altLang="ko-KR" dirty="0">
                <a:solidFill>
                  <a:srgbClr val="000000"/>
                </a:solidFill>
                <a:latin typeface="-apple-system"/>
              </a:rPr>
              <a:t>'</a:t>
            </a:r>
            <a:r>
              <a:rPr lang="ko-KR" altLang="en-US" dirty="0">
                <a:solidFill>
                  <a:srgbClr val="000000"/>
                </a:solidFill>
                <a:latin typeface="-apple-system"/>
              </a:rPr>
              <a:t>깨진 유리창 이론</a:t>
            </a:r>
            <a:r>
              <a:rPr lang="en-US" altLang="ko-KR" dirty="0">
                <a:solidFill>
                  <a:srgbClr val="000000"/>
                </a:solidFill>
                <a:latin typeface="-apple-system"/>
              </a:rPr>
              <a:t>'(Broken Window Theory)</a:t>
            </a:r>
            <a:endParaRPr lang="ko-KR" altLang="en-US" dirty="0"/>
          </a:p>
        </p:txBody>
      </p:sp>
      <p:pic>
        <p:nvPicPr>
          <p:cNvPr id="3086" name="Picture 14" descr="이효석의 신호를 찾아서] 사건의 원인 | 서울신문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47" y="4399321"/>
            <a:ext cx="29527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906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788843" y="517926"/>
            <a:ext cx="6614311" cy="849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면역반응과 백신</a:t>
            </a:r>
            <a:r>
              <a:rPr lang="en-US" altLang="ko-KR" sz="3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3200" b="1" kern="0" dirty="0">
                <a:solidFill>
                  <a:srgbClr val="000000"/>
                </a:solidFill>
                <a:latin typeface="맑은 고딕" panose="020B0503020000020004" pitchFamily="50" charset="-127"/>
              </a:rPr>
              <a:t>말씀의 관계 고찰</a:t>
            </a:r>
            <a:endParaRPr lang="ko-KR" altLang="en-US" sz="2400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193356" y="2187237"/>
            <a:ext cx="3592650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</a:rPr>
              <a:t>비특이적 면역</a:t>
            </a:r>
            <a:r>
              <a:rPr lang="en-US" altLang="ko-KR" sz="2400" b="1" kern="0" dirty="0">
                <a:solidFill>
                  <a:srgbClr val="000000"/>
                </a:solidFill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</a:rPr>
              <a:t>선천면역</a:t>
            </a:r>
            <a:r>
              <a:rPr lang="en-US" altLang="ko-KR" sz="2400" b="1" kern="0" dirty="0">
                <a:solidFill>
                  <a:srgbClr val="000000"/>
                </a:solidFill>
              </a:rPr>
              <a:t>)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401742" y="3243406"/>
            <a:ext cx="3175869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 err="1">
                <a:solidFill>
                  <a:srgbClr val="000000"/>
                </a:solidFill>
              </a:rPr>
              <a:t>특이적면역</a:t>
            </a:r>
            <a:r>
              <a:rPr lang="en-US" altLang="ko-KR" sz="2400" b="1" kern="0" dirty="0">
                <a:solidFill>
                  <a:srgbClr val="000000"/>
                </a:solidFill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</a:rPr>
              <a:t>후천면역</a:t>
            </a:r>
            <a:r>
              <a:rPr lang="en-US" altLang="ko-KR" sz="2400" b="1" kern="0" dirty="0">
                <a:solidFill>
                  <a:srgbClr val="000000"/>
                </a:solidFill>
              </a:rPr>
              <a:t>)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517160" y="4235780"/>
            <a:ext cx="2945037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</a:rPr>
              <a:t>백신과 항체</a:t>
            </a:r>
            <a:r>
              <a:rPr lang="en-US" altLang="ko-KR" sz="2400" b="1" kern="0" dirty="0">
                <a:solidFill>
                  <a:srgbClr val="000000"/>
                </a:solidFill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</a:rPr>
              <a:t>부작용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585191" y="5947073"/>
            <a:ext cx="7116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solidFill>
                  <a:srgbClr val="202020"/>
                </a:solidFill>
                <a:latin typeface="굴림,seoul,helvetica"/>
              </a:rPr>
              <a:t>나는 </a:t>
            </a:r>
            <a:r>
              <a:rPr lang="en-US" altLang="ko-KR" dirty="0">
                <a:solidFill>
                  <a:srgbClr val="202020"/>
                </a:solidFill>
                <a:latin typeface="굴림,seoul,helvetica"/>
              </a:rPr>
              <a:t>{</a:t>
            </a:r>
            <a:r>
              <a:rPr lang="ko-KR" altLang="en-US" b="1" dirty="0">
                <a:solidFill>
                  <a:srgbClr val="000000"/>
                </a:solidFill>
                <a:latin typeface="굴림,seoul,helvetica"/>
              </a:rPr>
              <a:t>주</a:t>
            </a:r>
            <a:r>
              <a:rPr lang="en-US" altLang="ko-KR" dirty="0">
                <a:solidFill>
                  <a:srgbClr val="202020"/>
                </a:solidFill>
                <a:latin typeface="굴림,seoul,helvetica"/>
              </a:rPr>
              <a:t>} </a:t>
            </a:r>
            <a:r>
              <a:rPr lang="ko-KR" altLang="en-US" dirty="0">
                <a:solidFill>
                  <a:srgbClr val="202020"/>
                </a:solidFill>
                <a:latin typeface="굴림,seoul,helvetica"/>
              </a:rPr>
              <a:t>너희 </a:t>
            </a:r>
            <a:r>
              <a:rPr lang="en-US" altLang="ko-KR" dirty="0">
                <a:solidFill>
                  <a:srgbClr val="202020"/>
                </a:solidFill>
                <a:latin typeface="굴림,seoul,helvetica"/>
              </a:rPr>
              <a:t>[</a:t>
            </a:r>
            <a:r>
              <a:rPr lang="ko-KR" altLang="en-US" dirty="0">
                <a:solidFill>
                  <a:srgbClr val="000000"/>
                </a:solidFill>
                <a:latin typeface="굴림,seoul,helvetica"/>
              </a:rPr>
              <a:t>하나님</a:t>
            </a:r>
            <a:r>
              <a:rPr lang="en-US" altLang="ko-KR" dirty="0">
                <a:solidFill>
                  <a:srgbClr val="202020"/>
                </a:solidFill>
                <a:latin typeface="굴림,seoul,helvetica"/>
              </a:rPr>
              <a:t>]</a:t>
            </a:r>
            <a:r>
              <a:rPr lang="ko-KR" altLang="en-US" dirty="0">
                <a:solidFill>
                  <a:srgbClr val="202020"/>
                </a:solidFill>
                <a:latin typeface="굴림,seoul,helvetica"/>
              </a:rPr>
              <a:t>이니라</a:t>
            </a:r>
            <a:r>
              <a:rPr lang="en-US" altLang="ko-KR" dirty="0">
                <a:solidFill>
                  <a:srgbClr val="202020"/>
                </a:solidFill>
                <a:latin typeface="굴림,seoul,helvetica"/>
              </a:rPr>
              <a:t>. </a:t>
            </a:r>
            <a:r>
              <a:rPr lang="ko-KR" altLang="en-US" dirty="0">
                <a:solidFill>
                  <a:srgbClr val="202020"/>
                </a:solidFill>
                <a:latin typeface="굴림,seoul,helvetica"/>
              </a:rPr>
              <a:t>그런즉 내가 거룩하니 너희도 너희 자신을 </a:t>
            </a:r>
            <a:r>
              <a:rPr lang="ko-KR" altLang="en-US" dirty="0" err="1">
                <a:solidFill>
                  <a:srgbClr val="202020"/>
                </a:solidFill>
                <a:latin typeface="굴림,seoul,helvetica"/>
              </a:rPr>
              <a:t>거룩히</a:t>
            </a:r>
            <a:r>
              <a:rPr lang="ko-KR" altLang="en-US" dirty="0">
                <a:solidFill>
                  <a:srgbClr val="202020"/>
                </a:solidFill>
                <a:latin typeface="굴림,seoul,helvetica"/>
              </a:rPr>
              <a:t> 구별하여 거룩할지니라</a:t>
            </a:r>
            <a:r>
              <a:rPr lang="en-US" altLang="ko-KR" dirty="0">
                <a:solidFill>
                  <a:srgbClr val="202020"/>
                </a:solidFill>
                <a:latin typeface="굴림,seoul,helvetica"/>
              </a:rPr>
              <a:t>.(</a:t>
            </a:r>
            <a:r>
              <a:rPr lang="ko-KR" altLang="en-US" dirty="0" err="1">
                <a:solidFill>
                  <a:srgbClr val="202020"/>
                </a:solidFill>
                <a:latin typeface="굴림,seoul,helvetica"/>
              </a:rPr>
              <a:t>레</a:t>
            </a:r>
            <a:r>
              <a:rPr lang="en-US" altLang="ko-KR" dirty="0">
                <a:solidFill>
                  <a:srgbClr val="202020"/>
                </a:solidFill>
                <a:latin typeface="굴림,seoul,helvetica"/>
              </a:rPr>
              <a:t>11:44 </a:t>
            </a:r>
            <a:r>
              <a:rPr lang="ko-KR" altLang="en-US" dirty="0" err="1">
                <a:solidFill>
                  <a:srgbClr val="202020"/>
                </a:solidFill>
                <a:latin typeface="굴림,seoul,helvetica"/>
              </a:rPr>
              <a:t>흠정역</a:t>
            </a:r>
            <a:r>
              <a:rPr lang="en-US" altLang="ko-KR" dirty="0">
                <a:solidFill>
                  <a:srgbClr val="202020"/>
                </a:solidFill>
                <a:latin typeface="굴림,seoul,helvetica"/>
              </a:rPr>
              <a:t>) </a:t>
            </a:r>
            <a:endParaRPr lang="ko-KR" altLang="en-US" dirty="0"/>
          </a:p>
        </p:txBody>
      </p:sp>
      <p:pic>
        <p:nvPicPr>
          <p:cNvPr id="4098" name="Picture 2" descr="Ruler cm measurement numbers vector scale (1048238400) - 게티이미지뱅크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2" b="10154"/>
          <a:stretch/>
        </p:blipFill>
        <p:spPr bwMode="auto">
          <a:xfrm>
            <a:off x="5433237" y="299550"/>
            <a:ext cx="2557316" cy="50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353210" y="1496655"/>
            <a:ext cx="339067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kern="0" spc="0" dirty="0">
                <a:solidFill>
                  <a:srgbClr val="000000"/>
                </a:solidFill>
                <a:effectLst/>
              </a:rPr>
              <a:t>피부</a:t>
            </a:r>
            <a:r>
              <a:rPr lang="en-US" altLang="ko-KR" kern="0" spc="0" dirty="0">
                <a:solidFill>
                  <a:srgbClr val="000000"/>
                </a:solidFill>
                <a:effectLst/>
              </a:rPr>
              <a:t>.</a:t>
            </a:r>
            <a:r>
              <a:rPr lang="ko-KR" altLang="en-US" kern="0" spc="0" dirty="0">
                <a:solidFill>
                  <a:srgbClr val="000000"/>
                </a:solidFill>
                <a:effectLst/>
              </a:rPr>
              <a:t>점막</a:t>
            </a:r>
            <a:r>
              <a:rPr lang="en-US" altLang="ko-KR" kern="0" spc="0" dirty="0">
                <a:solidFill>
                  <a:srgbClr val="000000"/>
                </a:solidFill>
                <a:effectLst/>
              </a:rPr>
              <a:t>.</a:t>
            </a:r>
            <a:r>
              <a:rPr lang="ko-KR" altLang="en-US" kern="0" spc="0" dirty="0">
                <a:solidFill>
                  <a:srgbClr val="000000"/>
                </a:solidFill>
                <a:effectLst/>
              </a:rPr>
              <a:t>분비물</a:t>
            </a:r>
            <a:r>
              <a:rPr lang="en-US" altLang="ko-KR" kern="0" spc="0" dirty="0">
                <a:solidFill>
                  <a:srgbClr val="000000"/>
                </a:solidFill>
                <a:effectLst/>
              </a:rPr>
              <a:t>.</a:t>
            </a:r>
            <a:r>
              <a:rPr lang="ko-KR" altLang="en-US" kern="0" spc="0" dirty="0">
                <a:solidFill>
                  <a:srgbClr val="000000"/>
                </a:solidFill>
                <a:effectLst/>
              </a:rPr>
              <a:t>식균</a:t>
            </a:r>
            <a:r>
              <a:rPr lang="en-US" altLang="ko-KR" kern="0" spc="0" dirty="0">
                <a:solidFill>
                  <a:srgbClr val="000000"/>
                </a:solidFill>
                <a:effectLst/>
              </a:rPr>
              <a:t>.</a:t>
            </a:r>
            <a:r>
              <a:rPr lang="ko-KR" altLang="en-US" kern="0" spc="0" dirty="0">
                <a:solidFill>
                  <a:srgbClr val="000000"/>
                </a:solidFill>
                <a:effectLst/>
              </a:rPr>
              <a:t>염증반응</a:t>
            </a:r>
          </a:p>
        </p:txBody>
      </p:sp>
      <p:pic>
        <p:nvPicPr>
          <p:cNvPr id="20" name="_x217386080" descr="EMB0000b04c0bc8"/>
          <p:cNvPicPr>
            <a:picLocks noChangeAspect="1" noChangeArrowheads="1"/>
          </p:cNvPicPr>
          <p:nvPr/>
        </p:nvPicPr>
        <p:blipFill rotWithShape="1"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r="69245" b="22945"/>
          <a:stretch/>
        </p:blipFill>
        <p:spPr bwMode="auto">
          <a:xfrm>
            <a:off x="1405687" y="1992770"/>
            <a:ext cx="1456661" cy="179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_x217386080" descr="EMB0000b04c0bc8"/>
          <p:cNvPicPr>
            <a:picLocks noChangeAspect="1" noChangeArrowheads="1"/>
          </p:cNvPicPr>
          <p:nvPr/>
        </p:nvPicPr>
        <p:blipFill rotWithShape="1"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7" t="13583" r="271" b="21182"/>
          <a:stretch/>
        </p:blipFill>
        <p:spPr bwMode="auto">
          <a:xfrm>
            <a:off x="221281" y="3800399"/>
            <a:ext cx="2828262" cy="12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영국, 미국, 중국 코로나19 백신 개발 연이은 낭보 - 팜뉴스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61" y="4627168"/>
            <a:ext cx="1307930" cy="95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www.sagahealingministries.com/img/upload/bible.gif">
            <a:extLst>
              <a:ext uri="{FF2B5EF4-FFF2-40B4-BE49-F238E27FC236}">
                <a16:creationId xmlns:a16="http://schemas.microsoft.com/office/drawing/2014/main" id="{DF3595D4-1BD7-7A42-86B4-4E537659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810" y="3550428"/>
            <a:ext cx="1891196" cy="151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부흥 90 - 83. 그리스도인의 양심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36" y="1534200"/>
            <a:ext cx="2082092" cy="11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deo: How does the COVID-19 mRNA vaccine work? | Kram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4" y="5124231"/>
            <a:ext cx="2047722" cy="12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17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https://www.ibs.re.kr/dext5data/2021/01/20210127_180501298_57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www.sagahealingministries.com/img/upload/bible.gif">
            <a:extLst>
              <a:ext uri="{FF2B5EF4-FFF2-40B4-BE49-F238E27FC236}">
                <a16:creationId xmlns:a16="http://schemas.microsoft.com/office/drawing/2014/main" id="{DF3595D4-1BD7-7A42-86B4-4E537659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350" y="3333968"/>
            <a:ext cx="1359650" cy="11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ttp://www.sagahealingministries.com/img/upload/bible.gif">
            <a:extLst>
              <a:ext uri="{FF2B5EF4-FFF2-40B4-BE49-F238E27FC236}">
                <a16:creationId xmlns:a16="http://schemas.microsoft.com/office/drawing/2014/main" id="{DF3595D4-1BD7-7A42-86B4-4E537659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425" y="791612"/>
            <a:ext cx="1359650" cy="11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시골 교회 배경 일러스트, 시골 교회 사진 및 배경 화면 무료 다운로드 | Pngtree">
            <a:extLst>
              <a:ext uri="{FF2B5EF4-FFF2-40B4-BE49-F238E27FC236}">
                <a16:creationId xmlns:a16="http://schemas.microsoft.com/office/drawing/2014/main" id="{6D2371E6-C24D-4EC8-905C-94CEB0338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-1" r="12500" b="23260"/>
          <a:stretch/>
        </p:blipFill>
        <p:spPr bwMode="auto">
          <a:xfrm>
            <a:off x="6184205" y="2331316"/>
            <a:ext cx="1545380" cy="100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765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08610" rIns="0" bIns="0" rtlCol="0">
            <a:spAutoFit/>
          </a:bodyPr>
          <a:lstStyle/>
          <a:p>
            <a:pPr marL="1504950">
              <a:lnSpc>
                <a:spcPct val="100000"/>
              </a:lnSpc>
              <a:spcBef>
                <a:spcPts val="105"/>
              </a:spcBef>
            </a:pPr>
            <a:r>
              <a:rPr dirty="0"/>
              <a:t>너희를</a:t>
            </a:r>
            <a:r>
              <a:rPr spc="-5" dirty="0"/>
              <a:t> </a:t>
            </a:r>
            <a:r>
              <a:rPr dirty="0"/>
              <a:t>건지시리라(시</a:t>
            </a:r>
            <a:r>
              <a:rPr spc="-10" dirty="0"/>
              <a:t> 91:2-</a:t>
            </a:r>
            <a:r>
              <a:rPr spc="-25" dirty="0"/>
              <a:t>6)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413331"/>
            <a:ext cx="10201910" cy="363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>
              <a:lnSpc>
                <a:spcPct val="130000"/>
              </a:lnSpc>
              <a:spcBef>
                <a:spcPts val="100"/>
              </a:spcBef>
            </a:pPr>
            <a:r>
              <a:rPr sz="2600" dirty="0">
                <a:latin typeface="맑은 고딕"/>
                <a:cs typeface="맑은 고딕"/>
              </a:rPr>
              <a:t>2 나는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여호와를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향하여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말하기를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그는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나의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피난처요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나의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요새요 </a:t>
            </a:r>
            <a:r>
              <a:rPr sz="2600" dirty="0">
                <a:latin typeface="맑은 고딕"/>
                <a:cs typeface="맑은 고딕"/>
              </a:rPr>
              <a:t>내가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의뢰하는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하나님이라</a:t>
            </a:r>
            <a:r>
              <a:rPr sz="2600" spc="-3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하리니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3</a:t>
            </a:r>
            <a:r>
              <a:rPr sz="2600" spc="-1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이는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그가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너를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새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spc="-20" dirty="0">
                <a:latin typeface="맑은 고딕"/>
                <a:cs typeface="맑은 고딕"/>
              </a:rPr>
              <a:t>사냥꾼의 </a:t>
            </a:r>
            <a:r>
              <a:rPr sz="2600" dirty="0">
                <a:latin typeface="맑은 고딕"/>
                <a:cs typeface="맑은 고딕"/>
              </a:rPr>
              <a:t>올무에서와</a:t>
            </a:r>
            <a:r>
              <a:rPr sz="2600" spc="-4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심한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전염병에서</a:t>
            </a:r>
            <a:r>
              <a:rPr sz="2600" spc="-3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건지실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것임이로다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4</a:t>
            </a:r>
            <a:r>
              <a:rPr sz="2600" spc="-1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그가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너를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그의 </a:t>
            </a:r>
            <a:r>
              <a:rPr sz="2600" dirty="0">
                <a:latin typeface="맑은 고딕"/>
                <a:cs typeface="맑은 고딕"/>
              </a:rPr>
              <a:t>깃으로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덮으시리니</a:t>
            </a:r>
            <a:r>
              <a:rPr sz="2600" spc="-3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네가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그의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날개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아래에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피하리로다</a:t>
            </a:r>
            <a:r>
              <a:rPr sz="2600" spc="-3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그의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spc="-20" dirty="0">
                <a:latin typeface="맑은 고딕"/>
                <a:cs typeface="맑은 고딕"/>
              </a:rPr>
              <a:t>진실함은 </a:t>
            </a:r>
            <a:r>
              <a:rPr sz="2600" dirty="0">
                <a:latin typeface="맑은 고딕"/>
                <a:cs typeface="맑은 고딕"/>
              </a:rPr>
              <a:t>방패와</a:t>
            </a:r>
            <a:r>
              <a:rPr sz="2600" spc="-2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손방패가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되시나니</a:t>
            </a:r>
            <a:r>
              <a:rPr sz="2600" spc="-3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5 너는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밤에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찾아오는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공포와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spc="-25" dirty="0">
                <a:latin typeface="맑은 고딕"/>
                <a:cs typeface="맑은 고딕"/>
              </a:rPr>
              <a:t>낮에 </a:t>
            </a:r>
            <a:r>
              <a:rPr sz="2600" dirty="0">
                <a:latin typeface="맑은 고딕"/>
                <a:cs typeface="맑은 고딕"/>
              </a:rPr>
              <a:t>날아드는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화살과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6 어두울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때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퍼지는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전염병과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밝을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때</a:t>
            </a:r>
            <a:r>
              <a:rPr sz="2600" spc="-5" dirty="0">
                <a:latin typeface="맑은 고딕"/>
                <a:cs typeface="맑은 고딕"/>
              </a:rPr>
              <a:t> </a:t>
            </a:r>
            <a:r>
              <a:rPr sz="2600" spc="-20" dirty="0">
                <a:latin typeface="맑은 고딕"/>
                <a:cs typeface="맑은 고딕"/>
              </a:rPr>
              <a:t>닥쳐오는 </a:t>
            </a:r>
            <a:r>
              <a:rPr sz="2600" dirty="0">
                <a:latin typeface="맑은 고딕"/>
                <a:cs typeface="맑은 고딕"/>
              </a:rPr>
              <a:t>재앙을</a:t>
            </a:r>
            <a:r>
              <a:rPr sz="2600" spc="-15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두려워하지</a:t>
            </a:r>
            <a:r>
              <a:rPr sz="2600" spc="-30" dirty="0">
                <a:latin typeface="맑은 고딕"/>
                <a:cs typeface="맑은 고딕"/>
              </a:rPr>
              <a:t> </a:t>
            </a:r>
            <a:r>
              <a:rPr sz="2600" dirty="0">
                <a:latin typeface="맑은 고딕"/>
                <a:cs typeface="맑은 고딕"/>
              </a:rPr>
              <a:t>아니하리로다(시편91:2~6.</a:t>
            </a:r>
            <a:r>
              <a:rPr sz="2600" spc="-20" dirty="0">
                <a:latin typeface="맑은 고딕"/>
                <a:cs typeface="맑은 고딕"/>
              </a:rPr>
              <a:t> 흠정역)</a:t>
            </a:r>
            <a:endParaRPr sz="2600"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28318" y="1496655"/>
            <a:ext cx="7736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 </a:t>
            </a: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"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그러므로 너희가 악한 날에 능히 버티어 내고 모든 일을 행한 뒤에 서기 위해 </a:t>
            </a: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[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하나님</a:t>
            </a: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]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의 </a:t>
            </a:r>
            <a:r>
              <a:rPr lang="ko-KR" altLang="en-US" sz="2000" dirty="0" err="1">
                <a:solidFill>
                  <a:srgbClr val="202020"/>
                </a:solidFill>
                <a:latin typeface="굴림,seoul,helvetica"/>
              </a:rPr>
              <a:t>전신갑주를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 취하라</a:t>
            </a: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. 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그런즉 서서 진리로 너희 허리를 동여매고 의의 </a:t>
            </a:r>
            <a:r>
              <a:rPr lang="ko-KR" altLang="en-US" sz="2000" dirty="0" err="1">
                <a:solidFill>
                  <a:srgbClr val="202020"/>
                </a:solidFill>
                <a:latin typeface="굴림,seoul,helvetica"/>
              </a:rPr>
              <a:t>흉갑을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 입으며 화평의 복음을 예비한 것으로 너희 발에 신을 신고 모든 것 위에 믿음의 방패를 취하며 그것으로 능히 저 사악한 자의 모든 불화살을 끄고 구원의 투구와 </a:t>
            </a: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/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성령</a:t>
            </a: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]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의 검 </a:t>
            </a:r>
            <a:r>
              <a:rPr lang="ko-KR" altLang="en-US" sz="2400" b="1" dirty="0">
                <a:solidFill>
                  <a:srgbClr val="202020"/>
                </a:solidFill>
                <a:latin typeface="굴림,seoul,helvetica"/>
              </a:rPr>
              <a:t>곧 </a:t>
            </a:r>
            <a:r>
              <a:rPr lang="en-US" altLang="ko-KR" sz="2400" b="1" dirty="0">
                <a:solidFill>
                  <a:srgbClr val="202020"/>
                </a:solidFill>
                <a:latin typeface="굴림,seoul,helvetica"/>
              </a:rPr>
              <a:t>[</a:t>
            </a:r>
            <a:r>
              <a:rPr lang="ko-KR" altLang="en-US" sz="2400" b="1" dirty="0">
                <a:solidFill>
                  <a:srgbClr val="202020"/>
                </a:solidFill>
                <a:latin typeface="굴림,seoul,helvetica"/>
              </a:rPr>
              <a:t>하나님</a:t>
            </a:r>
            <a:r>
              <a:rPr lang="en-US" altLang="ko-KR" sz="2400" b="1" dirty="0">
                <a:solidFill>
                  <a:srgbClr val="202020"/>
                </a:solidFill>
                <a:latin typeface="굴림,seoul,helvetica"/>
              </a:rPr>
              <a:t>]</a:t>
            </a:r>
            <a:r>
              <a:rPr lang="ko-KR" altLang="en-US" sz="2400" b="1" dirty="0">
                <a:solidFill>
                  <a:srgbClr val="202020"/>
                </a:solidFill>
                <a:latin typeface="굴림,seoul,helvetica"/>
              </a:rPr>
              <a:t>의 말씀</a:t>
            </a:r>
            <a:r>
              <a:rPr lang="ko-KR" altLang="en-US" sz="2000" dirty="0">
                <a:solidFill>
                  <a:srgbClr val="202020"/>
                </a:solidFill>
                <a:latin typeface="굴림,seoul,helvetica"/>
              </a:rPr>
              <a:t>을 취하라</a:t>
            </a: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." </a:t>
            </a:r>
          </a:p>
          <a:p>
            <a:pPr algn="ctr">
              <a:lnSpc>
                <a:spcPct val="150000"/>
              </a:lnSpc>
            </a:pP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(</a:t>
            </a:r>
            <a:r>
              <a:rPr lang="ko-KR" altLang="en-US" sz="2000" dirty="0" err="1">
                <a:solidFill>
                  <a:srgbClr val="202020"/>
                </a:solidFill>
                <a:latin typeface="굴림,seoul,helvetica"/>
              </a:rPr>
              <a:t>엡</a:t>
            </a:r>
            <a:r>
              <a:rPr lang="en-US" altLang="ko-KR" sz="2000" dirty="0">
                <a:solidFill>
                  <a:srgbClr val="202020"/>
                </a:solidFill>
                <a:latin typeface="굴림,seoul,helvetica"/>
              </a:rPr>
              <a:t>6:13-17)</a:t>
            </a:r>
            <a:endParaRPr lang="ko-KR" altLang="en-US" sz="2000" b="0" i="0" dirty="0">
              <a:solidFill>
                <a:srgbClr val="556777"/>
              </a:solidFill>
              <a:effectLst/>
              <a:latin typeface="굴림,seoul,helvetica"/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848359" y="5331525"/>
            <a:ext cx="7757161" cy="784796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하나님의</a:t>
            </a:r>
            <a:r>
              <a:rPr lang="en-US" altLang="ko-KR" sz="280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 </a:t>
            </a:r>
            <a:r>
              <a:rPr lang="ko-KR" altLang="en-US" sz="2800" dirty="0" err="1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전신갑주를</a:t>
            </a:r>
            <a:r>
              <a:rPr lang="ko-KR" altLang="en-US" sz="2800" dirty="0">
                <a:latin typeface="AppleSDGothicNeoEB00" panose="02000503000000000000" pitchFamily="2" charset="-127"/>
                <a:ea typeface="AppleSDGothicNeoEB00" panose="02000503000000000000" pitchFamily="2" charset="-127"/>
              </a:rPr>
              <a:t> 취하라</a:t>
            </a:r>
          </a:p>
        </p:txBody>
      </p:sp>
      <p:pic>
        <p:nvPicPr>
          <p:cNvPr id="6146" name="Picture 2" descr="온라인새벽기도] 하나님의 전신갑주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61" y="1473454"/>
            <a:ext cx="3291840" cy="46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68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9435"/>
              <a:ext cx="9046463" cy="40599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19371"/>
              <a:ext cx="4796027" cy="27386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2900" y="3305555"/>
              <a:ext cx="4229099" cy="35524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6028" y="4119371"/>
              <a:ext cx="3162299" cy="2738627"/>
            </a:xfrm>
            <a:prstGeom prst="rect">
              <a:avLst/>
            </a:prstGeom>
          </p:spPr>
        </p:pic>
        <p:pic>
          <p:nvPicPr>
            <p:cNvPr id="7" name="object 7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52131" y="0"/>
              <a:ext cx="5039868" cy="34503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83436" y="0"/>
            <a:ext cx="9025255" cy="6832600"/>
            <a:chOff x="1583436" y="0"/>
            <a:chExt cx="9025255" cy="6832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3436" y="0"/>
              <a:ext cx="9025126" cy="3357371"/>
            </a:xfrm>
            <a:prstGeom prst="rect">
              <a:avLst/>
            </a:prstGeom>
          </p:spPr>
        </p:pic>
        <p:pic>
          <p:nvPicPr>
            <p:cNvPr id="4" name="object 4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3436" y="3357371"/>
              <a:ext cx="4741163" cy="3474719"/>
            </a:xfrm>
            <a:prstGeom prst="rect">
              <a:avLst/>
            </a:prstGeom>
          </p:spPr>
        </p:pic>
        <p:pic>
          <p:nvPicPr>
            <p:cNvPr id="5" name="object 5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2056" y="3357371"/>
              <a:ext cx="4826507" cy="34747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0931" rIns="0" bIns="0" rtlCol="0">
            <a:spAutoFit/>
          </a:bodyPr>
          <a:lstStyle/>
          <a:p>
            <a:pPr marL="473075">
              <a:lnSpc>
                <a:spcPct val="100000"/>
              </a:lnSpc>
              <a:spcBef>
                <a:spcPts val="105"/>
              </a:spcBef>
            </a:pPr>
            <a:r>
              <a:rPr dirty="0"/>
              <a:t>탄식하고</a:t>
            </a:r>
            <a:r>
              <a:rPr spc="20" dirty="0"/>
              <a:t> </a:t>
            </a:r>
            <a:r>
              <a:rPr dirty="0"/>
              <a:t>신음하는</a:t>
            </a:r>
            <a:r>
              <a:rPr spc="30" dirty="0"/>
              <a:t> </a:t>
            </a:r>
            <a:r>
              <a:rPr spc="-10" dirty="0"/>
              <a:t>피조물(롬8:21-</a:t>
            </a:r>
            <a:r>
              <a:rPr spc="-25" dirty="0"/>
              <a:t>24)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286000"/>
            <a:ext cx="10332720" cy="3029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5833"/>
              <a:tabLst>
                <a:tab pos="466090" algn="l"/>
              </a:tabLst>
            </a:pP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또</a:t>
            </a:r>
            <a:r>
              <a:rPr sz="2800" spc="-5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전체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창조물이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지금까지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함께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신음하며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고통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중에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산고를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치르는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spc="-25" dirty="0">
                <a:solidFill>
                  <a:srgbClr val="1F1F1F"/>
                </a:solidFill>
                <a:latin typeface="맑은 고딕"/>
                <a:cs typeface="맑은 고딕"/>
              </a:rPr>
              <a:t>줄을 </a:t>
            </a:r>
            <a:r>
              <a:rPr sz="2800" dirty="0" err="1">
                <a:solidFill>
                  <a:srgbClr val="1F1F1F"/>
                </a:solidFill>
                <a:latin typeface="맑은 고딕"/>
                <a:cs typeface="맑은 고딕"/>
              </a:rPr>
              <a:t>우리가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spc="-25" dirty="0" err="1">
                <a:solidFill>
                  <a:srgbClr val="1F1F1F"/>
                </a:solidFill>
                <a:latin typeface="맑은 고딕"/>
                <a:cs typeface="맑은 고딕"/>
              </a:rPr>
              <a:t>아나니</a:t>
            </a:r>
            <a:r>
              <a:rPr lang="en-US" altLang="ko-KR" sz="2800" spc="-2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 err="1">
                <a:solidFill>
                  <a:srgbClr val="1F1F1F"/>
                </a:solidFill>
                <a:latin typeface="맑은 고딕"/>
                <a:cs typeface="맑은 고딕"/>
              </a:rPr>
              <a:t>그들</a:t>
            </a:r>
            <a:r>
              <a:rPr lang="en-US" altLang="ko-KR" sz="280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뿐</a:t>
            </a:r>
            <a:r>
              <a:rPr sz="2800" spc="-4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아니라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우리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자신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곧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굴림"/>
                <a:cs typeface="굴림"/>
              </a:rPr>
              <a:t>/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성령</a:t>
            </a:r>
            <a:r>
              <a:rPr sz="2800" dirty="0">
                <a:solidFill>
                  <a:srgbClr val="1F1F1F"/>
                </a:solidFill>
                <a:latin typeface="굴림"/>
                <a:cs typeface="굴림"/>
              </a:rPr>
              <a:t>]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의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첫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열매를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소유한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우리까지도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spc="-25" dirty="0">
                <a:solidFill>
                  <a:srgbClr val="1F1F1F"/>
                </a:solidFill>
                <a:latin typeface="맑은 고딕"/>
                <a:cs typeface="맑은 고딕"/>
              </a:rPr>
              <a:t>속으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로</a:t>
            </a:r>
            <a:r>
              <a:rPr sz="2800" spc="-5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신음하며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양자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삼으심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즉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우리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몸의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 err="1">
                <a:solidFill>
                  <a:srgbClr val="1F1F1F"/>
                </a:solidFill>
                <a:latin typeface="맑은 고딕"/>
                <a:cs typeface="맑은 고딕"/>
              </a:rPr>
              <a:t>구속을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spc="-20" dirty="0" err="1">
                <a:solidFill>
                  <a:srgbClr val="1F1F1F"/>
                </a:solidFill>
                <a:latin typeface="맑은 고딕"/>
                <a:cs typeface="맑은 고딕"/>
              </a:rPr>
              <a:t>기다림은</a:t>
            </a:r>
            <a:r>
              <a:rPr lang="en-US" altLang="ko-KR" sz="2800" spc="-2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 err="1">
                <a:solidFill>
                  <a:srgbClr val="1F1F1F"/>
                </a:solidFill>
                <a:latin typeface="맑은 고딕"/>
                <a:cs typeface="맑은 고딕"/>
              </a:rPr>
              <a:t>우리가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소망으로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구원을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받았기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때문이라</a:t>
            </a:r>
            <a:r>
              <a:rPr sz="2800" dirty="0">
                <a:solidFill>
                  <a:srgbClr val="1F1F1F"/>
                </a:solidFill>
                <a:latin typeface="굴림"/>
                <a:cs typeface="굴림"/>
              </a:rPr>
              <a:t>.</a:t>
            </a:r>
            <a:r>
              <a:rPr sz="2800" spc="-5" dirty="0">
                <a:solidFill>
                  <a:srgbClr val="1F1F1F"/>
                </a:solidFill>
                <a:latin typeface="굴림"/>
                <a:cs typeface="굴림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그러나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보이는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소망은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spc="-25" dirty="0">
                <a:solidFill>
                  <a:srgbClr val="1F1F1F"/>
                </a:solidFill>
                <a:latin typeface="맑은 고딕"/>
                <a:cs typeface="맑은 고딕"/>
              </a:rPr>
              <a:t>소망이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아니니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어찌하여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사람이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보는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것을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여전히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spc="-10" dirty="0" err="1">
                <a:solidFill>
                  <a:srgbClr val="1F1F1F"/>
                </a:solidFill>
                <a:latin typeface="맑은 고딕"/>
                <a:cs typeface="맑은 고딕"/>
              </a:rPr>
              <a:t>바라리요</a:t>
            </a:r>
            <a:r>
              <a:rPr sz="2800" spc="-10" dirty="0">
                <a:solidFill>
                  <a:srgbClr val="1F1F1F"/>
                </a:solidFill>
                <a:latin typeface="굴림"/>
                <a:cs typeface="굴림"/>
              </a:rPr>
              <a:t>?</a:t>
            </a:r>
            <a:r>
              <a:rPr lang="en-US" altLang="ko-KR" sz="2800" spc="-10" dirty="0">
                <a:solidFill>
                  <a:srgbClr val="1F1F1F"/>
                </a:solidFill>
                <a:latin typeface="굴림"/>
                <a:cs typeface="굴림"/>
              </a:rPr>
              <a:t> </a:t>
            </a:r>
            <a:r>
              <a:rPr sz="2800" dirty="0" err="1">
                <a:solidFill>
                  <a:srgbClr val="1F1F1F"/>
                </a:solidFill>
                <a:latin typeface="맑은 고딕"/>
                <a:cs typeface="맑은 고딕"/>
              </a:rPr>
              <a:t>그러나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우리가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보지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못하는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것을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바라면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인내로</a:t>
            </a:r>
            <a:r>
              <a:rPr sz="2800" spc="-40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dirty="0">
                <a:solidFill>
                  <a:srgbClr val="1F1F1F"/>
                </a:solidFill>
                <a:latin typeface="맑은 고딕"/>
                <a:cs typeface="맑은 고딕"/>
              </a:rPr>
              <a:t>그것을</a:t>
            </a:r>
            <a:r>
              <a:rPr sz="2800" spc="-55" dirty="0">
                <a:solidFill>
                  <a:srgbClr val="1F1F1F"/>
                </a:solidFill>
                <a:latin typeface="맑은 고딕"/>
                <a:cs typeface="맑은 고딕"/>
              </a:rPr>
              <a:t> </a:t>
            </a:r>
            <a:r>
              <a:rPr sz="2800" spc="-10" dirty="0">
                <a:solidFill>
                  <a:srgbClr val="1F1F1F"/>
                </a:solidFill>
                <a:latin typeface="맑은 고딕"/>
                <a:cs typeface="맑은 고딕"/>
              </a:rPr>
              <a:t>기다리느니라</a:t>
            </a:r>
            <a:r>
              <a:rPr sz="2800" spc="-10" dirty="0">
                <a:solidFill>
                  <a:srgbClr val="1F1F1F"/>
                </a:solidFill>
                <a:latin typeface="굴림"/>
                <a:cs typeface="굴림"/>
              </a:rPr>
              <a:t>.</a:t>
            </a:r>
            <a:endParaRPr sz="2800" dirty="0">
              <a:latin typeface="굴림"/>
              <a:cs typeface="굴림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61059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3319" y="0"/>
              <a:ext cx="4678679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</TotalTime>
  <Words>1467</Words>
  <Application>Microsoft Office PowerPoint</Application>
  <PresentationFormat>와이드스크린</PresentationFormat>
  <Paragraphs>173</Paragraphs>
  <Slides>57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73" baseType="lpstr">
      <vt:lpstr>AppleSDGothicNeoB00</vt:lpstr>
      <vt:lpstr>AppleSDGothicNeoEB00</vt:lpstr>
      <vt:lpstr>-apple-system</vt:lpstr>
      <vt:lpstr>CookieRunOTF Regular</vt:lpstr>
      <vt:lpstr>HY강B</vt:lpstr>
      <vt:lpstr>Noto Sans</vt:lpstr>
      <vt:lpstr>Noto Sans KR</vt:lpstr>
      <vt:lpstr>굴림</vt:lpstr>
      <vt:lpstr>굴림,seoul,helvetica</vt:lpstr>
      <vt:lpstr>맑은 고딕</vt:lpstr>
      <vt:lpstr>바탕</vt:lpstr>
      <vt:lpstr>애터미 Medium</vt:lpstr>
      <vt:lpstr>Arial</vt:lpstr>
      <vt:lpstr>Calibri</vt:lpstr>
      <vt:lpstr>Times New Roman</vt:lpstr>
      <vt:lpstr>Office Theme</vt:lpstr>
      <vt:lpstr>바이러스와 면역백신, 지적설계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탄식하고 신음하는 피조물(롬8:21-24)</vt:lpstr>
      <vt:lpstr>PowerPoint 프레젠테이션</vt:lpstr>
      <vt:lpstr>순서(Order)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바이러스의 종류</vt:lpstr>
      <vt:lpstr>DNA &amp; RNA 구조</vt:lpstr>
      <vt:lpstr>DNA 핵산</vt:lpstr>
      <vt:lpstr>바이러스의 복제, 번식</vt:lpstr>
      <vt:lpstr>PowerPoint 프레젠테이션</vt:lpstr>
      <vt:lpstr>PowerPoint 프레젠테이션</vt:lpstr>
      <vt:lpstr>PowerPoint 프레젠테이션</vt:lpstr>
      <vt:lpstr>면역작용 두 가지</vt:lpstr>
      <vt:lpstr>항원-항체 반응</vt:lpstr>
      <vt:lpstr>PowerPoint 프레젠테이션</vt:lpstr>
      <vt:lpstr>바이러스의 기원</vt:lpstr>
      <vt:lpstr>백신과 지적설계</vt:lpstr>
      <vt:lpstr>PowerPoint 프레젠테이션</vt:lpstr>
      <vt:lpstr>천연두(small pox)</vt:lpstr>
      <vt:lpstr>PowerPoint 프레젠테이션</vt:lpstr>
      <vt:lpstr>에드워드 제너와 천연두, 그리고 우두법</vt:lpstr>
      <vt:lpstr>PowerPoint 프레젠테이션</vt:lpstr>
      <vt:lpstr>PowerPoint 프레젠테이션</vt:lpstr>
      <vt:lpstr>광견병 백신과 사백신, 시노팜</vt:lpstr>
      <vt:lpstr>백신(vaccine)의 종류</vt:lpstr>
      <vt:lpstr>PowerPoint 프레젠테이션</vt:lpstr>
      <vt:lpstr>PowerPoint 프레젠테이션</vt:lpstr>
      <vt:lpstr>PowerPoint 프레젠테이션</vt:lpstr>
      <vt:lpstr>PowerPoint 프레젠테이션</vt:lpstr>
      <vt:lpstr>Result 3</vt:lpstr>
      <vt:lpstr>PowerPoint 프레젠테이션</vt:lpstr>
      <vt:lpstr>PowerPoint 프레젠테이션</vt:lpstr>
      <vt:lpstr>정교하게 설계된 바이러스</vt:lpstr>
      <vt:lpstr>PowerPoint 프레젠테이션</vt:lpstr>
      <vt:lpstr>정교하게 설계된 바이러스</vt:lpstr>
      <vt:lpstr>분자 모터를 가지고 있는 바이러스</vt:lpstr>
      <vt:lpstr>바이러스 질병</vt:lpstr>
      <vt:lpstr>할례와 성병, 자궁경부암</vt:lpstr>
      <vt:lpstr>성경 속 전염병과 위생법</vt:lpstr>
      <vt:lpstr>유전자 치료법과 지적설계</vt:lpstr>
      <vt:lpstr>정보자체의 존재와 전달, 변질을 통한 생존</vt:lpstr>
      <vt:lpstr>PowerPoint 프레젠테이션</vt:lpstr>
      <vt:lpstr>PowerPoint 프레젠테이션</vt:lpstr>
      <vt:lpstr>PowerPoint 프레젠테이션</vt:lpstr>
      <vt:lpstr>너희를 건지시리라(시 91:2-6)</vt:lpstr>
      <vt:lpstr>하나님의 전신갑주를 취하라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양 승원</dc:creator>
  <cp:lastModifiedBy>USER</cp:lastModifiedBy>
  <cp:revision>29</cp:revision>
  <dcterms:created xsi:type="dcterms:W3CDTF">2023-05-19T08:13:45Z</dcterms:created>
  <dcterms:modified xsi:type="dcterms:W3CDTF">2024-01-07T16:14:41Z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2021-09-13T00:00:00Z</vt:filetime>
  </property>
  <property fmtid="{D5CDD505-2E9C-101B-9397-08002B2CF9AE}" pid="3" name="Creator">
    <vt:lpwstr>PowerPoint용 Acrobat PDFMaker 21</vt:lpwstr>
  </property>
  <property fmtid="{D5CDD505-2E9C-101B-9397-08002B2CF9AE}" pid="4" name="LastSaved">
    <vt:filetime>2023-05-19T00:00:00Z</vt:filetime>
  </property>
  <property fmtid="{D5CDD505-2E9C-101B-9397-08002B2CF9AE}" pid="5" name="Producer">
    <vt:lpwstr>Adobe PDF Library 21.5.92</vt:lpwstr>
  </property>
</Properties>
</file>